
<file path=[Content_Types].xml><?xml version="1.0" encoding="utf-8"?>
<Types xmlns="http://schemas.openxmlformats.org/package/2006/content-types">
  <Default Extension="png" ContentType="image/png"/>
  <Default Extension="mp3" ContentType="audio/mpe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notesSlides/notesSlide5.xml" ContentType="application/vnd.openxmlformats-officedocument.presentationml.notesSlide+xml"/>
  <Override PartName="/ppt/tags/tag2.xml" ContentType="application/vnd.openxmlformats-officedocument.presentationml.tags+xml"/>
  <Override PartName="/ppt/notesSlides/notesSlide6.xml" ContentType="application/vnd.openxmlformats-officedocument.presentationml.notesSlide+xml"/>
  <Override PartName="/ppt/tags/tag3.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4.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5.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6.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7.xml" ContentType="application/vnd.openxmlformats-officedocument.presentationml.tags+xml"/>
  <Override PartName="/ppt/notesSlides/notesSlide15.xml" ContentType="application/vnd.openxmlformats-officedocument.presentationml.notesSlide+xml"/>
  <Override PartName="/ppt/tags/tag8.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ags/tag9.xml" ContentType="application/vnd.openxmlformats-officedocument.presentationml.tags+xml"/>
  <Override PartName="/ppt/notesSlides/notesSlide20.xml" ContentType="application/vnd.openxmlformats-officedocument.presentationml.notesSlide+xml"/>
  <Override PartName="/ppt/tags/tag10.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ags/tag11.xml" ContentType="application/vnd.openxmlformats-officedocument.presentationml.tag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1"/>
  </p:notesMasterIdLst>
  <p:handoutMasterIdLst>
    <p:handoutMasterId r:id="rId32"/>
  </p:handoutMasterIdLst>
  <p:sldIdLst>
    <p:sldId id="256" r:id="rId5"/>
    <p:sldId id="261" r:id="rId6"/>
    <p:sldId id="294" r:id="rId7"/>
    <p:sldId id="264" r:id="rId8"/>
    <p:sldId id="266" r:id="rId9"/>
    <p:sldId id="277" r:id="rId10"/>
    <p:sldId id="311" r:id="rId11"/>
    <p:sldId id="305" r:id="rId12"/>
    <p:sldId id="279" r:id="rId13"/>
    <p:sldId id="369" r:id="rId14"/>
    <p:sldId id="280" r:id="rId15"/>
    <p:sldId id="286" r:id="rId16"/>
    <p:sldId id="281" r:id="rId17"/>
    <p:sldId id="366" r:id="rId18"/>
    <p:sldId id="290" r:id="rId19"/>
    <p:sldId id="291" r:id="rId20"/>
    <p:sldId id="367" r:id="rId21"/>
    <p:sldId id="298" r:id="rId22"/>
    <p:sldId id="288" r:id="rId23"/>
    <p:sldId id="292" r:id="rId24"/>
    <p:sldId id="309" r:id="rId25"/>
    <p:sldId id="289" r:id="rId26"/>
    <p:sldId id="310" r:id="rId27"/>
    <p:sldId id="368" r:id="rId28"/>
    <p:sldId id="260" r:id="rId29"/>
    <p:sldId id="285" r:id="rId30"/>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0080"/>
    <a:srgbClr val="0000FF"/>
    <a:srgbClr val="640064"/>
    <a:srgbClr val="CFF9FD"/>
    <a:srgbClr val="660066"/>
    <a:srgbClr val="CC0000"/>
    <a:srgbClr val="360036"/>
    <a:srgbClr val="660033"/>
    <a:srgbClr val="4200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57" autoAdjust="0"/>
    <p:restoredTop sz="86538" autoAdjust="0"/>
  </p:normalViewPr>
  <p:slideViewPr>
    <p:cSldViewPr>
      <p:cViewPr varScale="1">
        <p:scale>
          <a:sx n="95" d="100"/>
          <a:sy n="95" d="100"/>
        </p:scale>
        <p:origin x="2034" y="90"/>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51" d="100"/>
          <a:sy n="51" d="100"/>
        </p:scale>
        <p:origin x="2624" y="4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handoutMaster" Target="handoutMasters/handoutMaster1.xml"/><Relationship Id="rId37"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ee Chong OON (NP)" userId="19b35abc-dbd4-44ab-bb9c-b5c8515f4157" providerId="ADAL" clId="{DB1A6AA9-9138-49F9-85B2-0E18C982B869}"/>
    <pc:docChg chg="modSld modMainMaster">
      <pc:chgData name="Wee Chong OON (NP)" userId="19b35abc-dbd4-44ab-bb9c-b5c8515f4157" providerId="ADAL" clId="{DB1A6AA9-9138-49F9-85B2-0E18C982B869}" dt="2022-05-10T05:46:25.786" v="36" actId="20577"/>
      <pc:docMkLst>
        <pc:docMk/>
      </pc:docMkLst>
      <pc:sldChg chg="addSp modSp">
        <pc:chgData name="Wee Chong OON (NP)" userId="19b35abc-dbd4-44ab-bb9c-b5c8515f4157" providerId="ADAL" clId="{DB1A6AA9-9138-49F9-85B2-0E18C982B869}" dt="2022-05-10T05:41:07.915" v="0"/>
        <pc:sldMkLst>
          <pc:docMk/>
          <pc:sldMk cId="2648697963" sldId="311"/>
        </pc:sldMkLst>
        <pc:picChg chg="add mod">
          <ac:chgData name="Wee Chong OON (NP)" userId="19b35abc-dbd4-44ab-bb9c-b5c8515f4157" providerId="ADAL" clId="{DB1A6AA9-9138-49F9-85B2-0E18C982B869}" dt="2022-05-10T05:41:07.915" v="0"/>
          <ac:picMkLst>
            <pc:docMk/>
            <pc:sldMk cId="2648697963" sldId="311"/>
            <ac:picMk id="5" creationId="{914E2CAE-037A-4994-A4FB-CEEEAEF35A96}"/>
          </ac:picMkLst>
        </pc:picChg>
      </pc:sldChg>
      <pc:sldMasterChg chg="modSp modSldLayout">
        <pc:chgData name="Wee Chong OON (NP)" userId="19b35abc-dbd4-44ab-bb9c-b5c8515f4157" providerId="ADAL" clId="{DB1A6AA9-9138-49F9-85B2-0E18C982B869}" dt="2022-05-10T05:46:25.786" v="36" actId="20577"/>
        <pc:sldMasterMkLst>
          <pc:docMk/>
          <pc:sldMasterMk cId="0" sldId="2147483648"/>
        </pc:sldMasterMkLst>
        <pc:spChg chg="mod">
          <ac:chgData name="Wee Chong OON (NP)" userId="19b35abc-dbd4-44ab-bb9c-b5c8515f4157" providerId="ADAL" clId="{DB1A6AA9-9138-49F9-85B2-0E18C982B869}" dt="2022-05-10T05:46:17.702" v="32" actId="20577"/>
          <ac:spMkLst>
            <pc:docMk/>
            <pc:sldMasterMk cId="0" sldId="2147483648"/>
            <ac:spMk id="12" creationId="{00000000-0000-0000-0000-000000000000}"/>
          </ac:spMkLst>
        </pc:spChg>
        <pc:spChg chg="mod">
          <ac:chgData name="Wee Chong OON (NP)" userId="19b35abc-dbd4-44ab-bb9c-b5c8515f4157" providerId="ADAL" clId="{DB1A6AA9-9138-49F9-85B2-0E18C982B869}" dt="2022-05-10T05:46:25.786" v="36" actId="20577"/>
          <ac:spMkLst>
            <pc:docMk/>
            <pc:sldMasterMk cId="0" sldId="2147483648"/>
            <ac:spMk id="14" creationId="{00000000-0000-0000-0000-000000000000}"/>
          </ac:spMkLst>
        </pc:spChg>
        <pc:sldLayoutChg chg="modSp">
          <pc:chgData name="Wee Chong OON (NP)" userId="19b35abc-dbd4-44ab-bb9c-b5c8515f4157" providerId="ADAL" clId="{DB1A6AA9-9138-49F9-85B2-0E18C982B869}" dt="2022-05-10T05:46:09.940" v="26" actId="1076"/>
          <pc:sldLayoutMkLst>
            <pc:docMk/>
            <pc:sldMasterMk cId="0" sldId="2147483648"/>
            <pc:sldLayoutMk cId="0" sldId="2147483671"/>
          </pc:sldLayoutMkLst>
          <pc:spChg chg="mod">
            <ac:chgData name="Wee Chong OON (NP)" userId="19b35abc-dbd4-44ab-bb9c-b5c8515f4157" providerId="ADAL" clId="{DB1A6AA9-9138-49F9-85B2-0E18C982B869}" dt="2022-05-10T05:46:09.940" v="26" actId="1076"/>
            <ac:spMkLst>
              <pc:docMk/>
              <pc:sldMasterMk cId="0" sldId="2147483648"/>
              <pc:sldLayoutMk cId="0" sldId="2147483671"/>
              <ac:spMk id="10"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D310E3E-C64B-41A4-A508-8CE0ED81C3D3}" type="datetimeFigureOut">
              <a:rPr lang="en-US" smtClean="0"/>
              <a:pPr/>
              <a:t>5/18/2023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9E26A7D-2792-4F03-9F91-B961D07F1853}" type="slidenum">
              <a:rPr lang="en-US" smtClean="0"/>
              <a:pPr/>
              <a:t>‹#›</a:t>
            </a:fld>
            <a:endParaRPr lang="en-US"/>
          </a:p>
        </p:txBody>
      </p:sp>
    </p:spTree>
    <p:extLst>
      <p:ext uri="{BB962C8B-B14F-4D97-AF65-F5344CB8AC3E}">
        <p14:creationId xmlns:p14="http://schemas.microsoft.com/office/powerpoint/2010/main" val="159846339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png>
</file>

<file path=ppt/media/image5.png>
</file>

<file path=ppt/media/image6.png>
</file>

<file path=ppt/media/image7.png>
</file>

<file path=ppt/media/image8.png>
</file>

<file path=ppt/media/image9.png>
</file>

<file path=ppt/media/media1.m4a>
</file>

<file path=ppt/media/media10.mp3>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614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26B286DB-C50B-484C-A5B6-2AE944CA4CB5}" type="slidenum">
              <a:rPr lang="en-US"/>
              <a:pPr/>
              <a:t>‹#›</a:t>
            </a:fld>
            <a:endParaRPr lang="en-US"/>
          </a:p>
        </p:txBody>
      </p:sp>
    </p:spTree>
    <p:extLst>
      <p:ext uri="{BB962C8B-B14F-4D97-AF65-F5344CB8AC3E}">
        <p14:creationId xmlns:p14="http://schemas.microsoft.com/office/powerpoint/2010/main" val="174166869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mn-ea"/>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mn-ea"/>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mn-ea"/>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Is life getting you down? Does it sometimes feel like you’re just doing the same things over and over again? Good news, everyone, computers can help! One thing that computers can do better than humans is tedious repetitive tasks because unlike people, computers don’t get bored or careless. So as long as we give them clear careful instructions, computers can do repetitive stuff really well and never complain.</a:t>
            </a:r>
          </a:p>
          <a:p>
            <a:endParaRPr lang="en-US" dirty="0"/>
          </a:p>
          <a:p>
            <a:r>
              <a:rPr lang="en-US" dirty="0"/>
              <a:t>Today, we will introduce repetition structures (or loops), which is how you can get Python programs to execute the same statements over and over again. With this, you can write one line of code and get Python to run it a thousand times. Or a hundred thousand, or a million. Isn’t that just awesome?</a:t>
            </a:r>
          </a:p>
        </p:txBody>
      </p:sp>
      <p:sp>
        <p:nvSpPr>
          <p:cNvPr id="4" name="Slide Number Placeholder 3"/>
          <p:cNvSpPr>
            <a:spLocks noGrp="1"/>
          </p:cNvSpPr>
          <p:nvPr>
            <p:ph type="sldNum" sz="quarter" idx="10"/>
          </p:nvPr>
        </p:nvSpPr>
        <p:spPr/>
        <p:txBody>
          <a:bodyPr/>
          <a:lstStyle/>
          <a:p>
            <a:fld id="{26B286DB-C50B-484C-A5B6-2AE944CA4CB5}" type="slidenum">
              <a:rPr lang="en-US" smtClean="0"/>
              <a:pPr/>
              <a:t>1</a:t>
            </a:fld>
            <a:endParaRPr lang="en-US"/>
          </a:p>
        </p:txBody>
      </p:sp>
    </p:spTree>
    <p:extLst>
      <p:ext uri="{BB962C8B-B14F-4D97-AF65-F5344CB8AC3E}">
        <p14:creationId xmlns:p14="http://schemas.microsoft.com/office/powerpoint/2010/main" val="30420041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SG" dirty="0"/>
              <a:t>Music from https://www.fiftysounds.com/royalty-free-music/marseille.html</a:t>
            </a:r>
            <a:endParaRPr lang="en-US" altLang="en-US" dirty="0"/>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322">
              <a:defRPr sz="2400">
                <a:solidFill>
                  <a:schemeClr val="tx1"/>
                </a:solidFill>
                <a:latin typeface="Verdana" pitchFamily="34" charset="0"/>
                <a:cs typeface="Arial" charset="0"/>
              </a:defRPr>
            </a:lvl1pPr>
            <a:lvl2pPr marL="735288" indent="-281965" defTabSz="911322">
              <a:defRPr sz="2400">
                <a:solidFill>
                  <a:schemeClr val="tx1"/>
                </a:solidFill>
                <a:latin typeface="Verdana" pitchFamily="34" charset="0"/>
                <a:cs typeface="Arial" charset="0"/>
              </a:defRPr>
            </a:lvl2pPr>
            <a:lvl3pPr marL="1130973" indent="-225883" defTabSz="911322">
              <a:defRPr sz="2400">
                <a:solidFill>
                  <a:schemeClr val="tx1"/>
                </a:solidFill>
                <a:latin typeface="Verdana" pitchFamily="34" charset="0"/>
                <a:cs typeface="Arial" charset="0"/>
              </a:defRPr>
            </a:lvl3pPr>
            <a:lvl4pPr marL="1582739" indent="-225883" defTabSz="911322">
              <a:defRPr sz="2400">
                <a:solidFill>
                  <a:schemeClr val="tx1"/>
                </a:solidFill>
                <a:latin typeface="Verdana" pitchFamily="34" charset="0"/>
                <a:cs typeface="Arial" charset="0"/>
              </a:defRPr>
            </a:lvl4pPr>
            <a:lvl5pPr marL="2036063" indent="-225883" defTabSz="911322">
              <a:defRPr sz="2400">
                <a:solidFill>
                  <a:schemeClr val="tx1"/>
                </a:solidFill>
                <a:latin typeface="Verdana" pitchFamily="34" charset="0"/>
                <a:cs typeface="Arial" charset="0"/>
              </a:defRPr>
            </a:lvl5pPr>
            <a:lvl6pPr marL="2484713" indent="-225883" defTabSz="911322" eaLnBrk="0" fontAlgn="base" hangingPunct="0">
              <a:spcBef>
                <a:spcPct val="0"/>
              </a:spcBef>
              <a:spcAft>
                <a:spcPct val="0"/>
              </a:spcAft>
              <a:defRPr sz="2400">
                <a:solidFill>
                  <a:schemeClr val="tx1"/>
                </a:solidFill>
                <a:latin typeface="Verdana" pitchFamily="34" charset="0"/>
                <a:cs typeface="Arial" charset="0"/>
              </a:defRPr>
            </a:lvl6pPr>
            <a:lvl7pPr marL="2933364" indent="-225883" defTabSz="911322" eaLnBrk="0" fontAlgn="base" hangingPunct="0">
              <a:spcBef>
                <a:spcPct val="0"/>
              </a:spcBef>
              <a:spcAft>
                <a:spcPct val="0"/>
              </a:spcAft>
              <a:defRPr sz="2400">
                <a:solidFill>
                  <a:schemeClr val="tx1"/>
                </a:solidFill>
                <a:latin typeface="Verdana" pitchFamily="34" charset="0"/>
                <a:cs typeface="Arial" charset="0"/>
              </a:defRPr>
            </a:lvl7pPr>
            <a:lvl8pPr marL="3382014" indent="-225883" defTabSz="911322" eaLnBrk="0" fontAlgn="base" hangingPunct="0">
              <a:spcBef>
                <a:spcPct val="0"/>
              </a:spcBef>
              <a:spcAft>
                <a:spcPct val="0"/>
              </a:spcAft>
              <a:defRPr sz="2400">
                <a:solidFill>
                  <a:schemeClr val="tx1"/>
                </a:solidFill>
                <a:latin typeface="Verdana" pitchFamily="34" charset="0"/>
                <a:cs typeface="Arial" charset="0"/>
              </a:defRPr>
            </a:lvl8pPr>
            <a:lvl9pPr marL="3830665" indent="-225883" defTabSz="911322" eaLnBrk="0" fontAlgn="base" hangingPunct="0">
              <a:spcBef>
                <a:spcPct val="0"/>
              </a:spcBef>
              <a:spcAft>
                <a:spcPct val="0"/>
              </a:spcAft>
              <a:defRPr sz="2400">
                <a:solidFill>
                  <a:schemeClr val="tx1"/>
                </a:solidFill>
                <a:latin typeface="Verdana" pitchFamily="34" charset="0"/>
                <a:cs typeface="Arial" charset="0"/>
              </a:defRPr>
            </a:lvl9pPr>
          </a:lstStyle>
          <a:p>
            <a:fld id="{815354F6-FFBF-4D48-81C3-3834D9E17BED}" type="slidenum">
              <a:rPr lang="en-GB" altLang="en-US" sz="1000">
                <a:latin typeface="Arial" charset="0"/>
              </a:rPr>
              <a:pPr/>
              <a:t>10</a:t>
            </a:fld>
            <a:endParaRPr lang="en-GB" altLang="en-US" sz="1000">
              <a:latin typeface="Arial" charset="0"/>
            </a:endParaRPr>
          </a:p>
        </p:txBody>
      </p:sp>
    </p:spTree>
    <p:extLst>
      <p:ext uri="{BB962C8B-B14F-4D97-AF65-F5344CB8AC3E}">
        <p14:creationId xmlns:p14="http://schemas.microsoft.com/office/powerpoint/2010/main" val="27597066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our next example, we will see how we can use a sentinel or flag variable to terminate a loop. This is just a variable that is used as the loop condition, and when the sentinel value is set to some specific value, the loop will terminate.</a:t>
            </a:r>
          </a:p>
          <a:p>
            <a:endParaRPr lang="en-US" dirty="0"/>
          </a:p>
          <a:p>
            <a:r>
              <a:rPr lang="en-US" dirty="0"/>
              <a:t>Here is a typical use of a sentinel variable. You first initialize the sentinel to be some value that is not a termination value. The while loop is then written as “while the sentinel variable does not contain a termination value, execute your loop body”. Somewhere in your loop body, there will be some code that sets the sentinel to a termination value. At the end of that iteration, the while condition will be evaluated and found to be False, and so the loop will terminate.</a:t>
            </a:r>
          </a:p>
        </p:txBody>
      </p:sp>
      <p:sp>
        <p:nvSpPr>
          <p:cNvPr id="4" name="Slide Number Placeholder 3"/>
          <p:cNvSpPr>
            <a:spLocks noGrp="1"/>
          </p:cNvSpPr>
          <p:nvPr>
            <p:ph type="sldNum" sz="quarter" idx="5"/>
          </p:nvPr>
        </p:nvSpPr>
        <p:spPr/>
        <p:txBody>
          <a:bodyPr/>
          <a:lstStyle/>
          <a:p>
            <a:fld id="{26B286DB-C50B-484C-A5B6-2AE944CA4CB5}" type="slidenum">
              <a:rPr lang="en-US" smtClean="0"/>
              <a:pPr/>
              <a:t>11</a:t>
            </a:fld>
            <a:endParaRPr lang="en-US"/>
          </a:p>
        </p:txBody>
      </p:sp>
    </p:spTree>
    <p:extLst>
      <p:ext uri="{BB962C8B-B14F-4D97-AF65-F5344CB8AC3E}">
        <p14:creationId xmlns:p14="http://schemas.microsoft.com/office/powerpoint/2010/main" val="41380325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simple example, where the program asks the user for their pin. As long as the correct pin 12345 is not entered, this program will keep looping. Only after the user enters the correct pin will the loop terminate.</a:t>
            </a:r>
          </a:p>
          <a:p>
            <a:endParaRPr lang="en-US" dirty="0"/>
          </a:p>
          <a:p>
            <a:r>
              <a:rPr lang="en-US" dirty="0"/>
              <a:t>Yes, I insist on saying pin, because I’m one of those “</a:t>
            </a:r>
            <a:r>
              <a:rPr lang="en-US" dirty="0" err="1"/>
              <a:t>ngiaow</a:t>
            </a:r>
            <a:r>
              <a:rPr lang="en-US" dirty="0"/>
              <a:t>” people who gets triggered when someone says that they are entering their pin number into their ATM machine. So you better double confirm. Don’t make me repeat again one more time.</a:t>
            </a:r>
          </a:p>
        </p:txBody>
      </p:sp>
      <p:sp>
        <p:nvSpPr>
          <p:cNvPr id="4" name="Slide Number Placeholder 3"/>
          <p:cNvSpPr>
            <a:spLocks noGrp="1"/>
          </p:cNvSpPr>
          <p:nvPr>
            <p:ph type="sldNum" sz="quarter" idx="5"/>
          </p:nvPr>
        </p:nvSpPr>
        <p:spPr/>
        <p:txBody>
          <a:bodyPr/>
          <a:lstStyle/>
          <a:p>
            <a:fld id="{26B286DB-C50B-484C-A5B6-2AE944CA4CB5}" type="slidenum">
              <a:rPr lang="en-US" smtClean="0"/>
              <a:pPr/>
              <a:t>12</a:t>
            </a:fld>
            <a:endParaRPr lang="en-US"/>
          </a:p>
        </p:txBody>
      </p:sp>
    </p:spTree>
    <p:extLst>
      <p:ext uri="{BB962C8B-B14F-4D97-AF65-F5344CB8AC3E}">
        <p14:creationId xmlns:p14="http://schemas.microsoft.com/office/powerpoint/2010/main" val="42170157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previous example is a little clumsy, because you have to put the correct pin as part of the condition. In practice, we often use a Boolean variable as a sentinel. Take a look at this improved version of our pin entry program. We place the correct pin into a separate variable called </a:t>
            </a:r>
            <a:r>
              <a:rPr lang="en-US" dirty="0" err="1"/>
              <a:t>correctPin</a:t>
            </a:r>
            <a:r>
              <a:rPr lang="en-US" dirty="0"/>
              <a:t>. We then declare a Boolean variable called </a:t>
            </a:r>
            <a:r>
              <a:rPr lang="en-US" dirty="0" err="1"/>
              <a:t>correctEntry</a:t>
            </a:r>
            <a:r>
              <a:rPr lang="en-US" dirty="0"/>
              <a:t>, which is set to False at the start because the user has not yet entered the correct pin. We write our while loop as “while not </a:t>
            </a:r>
            <a:r>
              <a:rPr lang="en-US" dirty="0" err="1"/>
              <a:t>correctEntry</a:t>
            </a:r>
            <a:r>
              <a:rPr lang="en-US" dirty="0"/>
              <a:t>”, which means that the loop will keep running as long as </a:t>
            </a:r>
            <a:r>
              <a:rPr lang="en-US" dirty="0" err="1"/>
              <a:t>correctEntry</a:t>
            </a:r>
            <a:r>
              <a:rPr lang="en-US" dirty="0"/>
              <a:t> is False (since that would mean that not </a:t>
            </a:r>
            <a:r>
              <a:rPr lang="en-US" dirty="0" err="1"/>
              <a:t>correctEntry</a:t>
            </a:r>
            <a:r>
              <a:rPr lang="en-US" dirty="0"/>
              <a:t> is True). In the loop body, we check if the correct pin has been entered. If it has, we set </a:t>
            </a:r>
            <a:r>
              <a:rPr lang="en-US" dirty="0" err="1"/>
              <a:t>correctEntry</a:t>
            </a:r>
            <a:r>
              <a:rPr lang="en-US" dirty="0"/>
              <a:t> to True, otherwise we print a message indicating the pin was incorrect.</a:t>
            </a:r>
          </a:p>
          <a:p>
            <a:endParaRPr lang="en-US" dirty="0"/>
          </a:p>
          <a:p>
            <a:r>
              <a:rPr lang="en-US" dirty="0"/>
              <a:t>Here is a sample output from this program. It will keep looping until the correct pin is entered.</a:t>
            </a:r>
          </a:p>
        </p:txBody>
      </p:sp>
      <p:sp>
        <p:nvSpPr>
          <p:cNvPr id="4" name="Slide Number Placeholder 3"/>
          <p:cNvSpPr>
            <a:spLocks noGrp="1"/>
          </p:cNvSpPr>
          <p:nvPr>
            <p:ph type="sldNum" sz="quarter" idx="5"/>
          </p:nvPr>
        </p:nvSpPr>
        <p:spPr/>
        <p:txBody>
          <a:bodyPr/>
          <a:lstStyle/>
          <a:p>
            <a:fld id="{26B286DB-C50B-484C-A5B6-2AE944CA4CB5}" type="slidenum">
              <a:rPr lang="en-US" smtClean="0"/>
              <a:pPr/>
              <a:t>13</a:t>
            </a:fld>
            <a:endParaRPr lang="en-US"/>
          </a:p>
        </p:txBody>
      </p:sp>
    </p:spTree>
    <p:extLst>
      <p:ext uri="{BB962C8B-B14F-4D97-AF65-F5344CB8AC3E}">
        <p14:creationId xmlns:p14="http://schemas.microsoft.com/office/powerpoint/2010/main" val="30015656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SG" dirty="0"/>
              <a:t>Music from https://www.fiftysounds.com/royalty-free-music/marseille.html</a:t>
            </a:r>
            <a:endParaRPr lang="en-US" altLang="en-US" dirty="0"/>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322">
              <a:defRPr sz="2400">
                <a:solidFill>
                  <a:schemeClr val="tx1"/>
                </a:solidFill>
                <a:latin typeface="Verdana" pitchFamily="34" charset="0"/>
                <a:cs typeface="Arial" charset="0"/>
              </a:defRPr>
            </a:lvl1pPr>
            <a:lvl2pPr marL="735288" indent="-281965" defTabSz="911322">
              <a:defRPr sz="2400">
                <a:solidFill>
                  <a:schemeClr val="tx1"/>
                </a:solidFill>
                <a:latin typeface="Verdana" pitchFamily="34" charset="0"/>
                <a:cs typeface="Arial" charset="0"/>
              </a:defRPr>
            </a:lvl2pPr>
            <a:lvl3pPr marL="1130973" indent="-225883" defTabSz="911322">
              <a:defRPr sz="2400">
                <a:solidFill>
                  <a:schemeClr val="tx1"/>
                </a:solidFill>
                <a:latin typeface="Verdana" pitchFamily="34" charset="0"/>
                <a:cs typeface="Arial" charset="0"/>
              </a:defRPr>
            </a:lvl3pPr>
            <a:lvl4pPr marL="1582739" indent="-225883" defTabSz="911322">
              <a:defRPr sz="2400">
                <a:solidFill>
                  <a:schemeClr val="tx1"/>
                </a:solidFill>
                <a:latin typeface="Verdana" pitchFamily="34" charset="0"/>
                <a:cs typeface="Arial" charset="0"/>
              </a:defRPr>
            </a:lvl4pPr>
            <a:lvl5pPr marL="2036063" indent="-225883" defTabSz="911322">
              <a:defRPr sz="2400">
                <a:solidFill>
                  <a:schemeClr val="tx1"/>
                </a:solidFill>
                <a:latin typeface="Verdana" pitchFamily="34" charset="0"/>
                <a:cs typeface="Arial" charset="0"/>
              </a:defRPr>
            </a:lvl5pPr>
            <a:lvl6pPr marL="2484713" indent="-225883" defTabSz="911322" eaLnBrk="0" fontAlgn="base" hangingPunct="0">
              <a:spcBef>
                <a:spcPct val="0"/>
              </a:spcBef>
              <a:spcAft>
                <a:spcPct val="0"/>
              </a:spcAft>
              <a:defRPr sz="2400">
                <a:solidFill>
                  <a:schemeClr val="tx1"/>
                </a:solidFill>
                <a:latin typeface="Verdana" pitchFamily="34" charset="0"/>
                <a:cs typeface="Arial" charset="0"/>
              </a:defRPr>
            </a:lvl6pPr>
            <a:lvl7pPr marL="2933364" indent="-225883" defTabSz="911322" eaLnBrk="0" fontAlgn="base" hangingPunct="0">
              <a:spcBef>
                <a:spcPct val="0"/>
              </a:spcBef>
              <a:spcAft>
                <a:spcPct val="0"/>
              </a:spcAft>
              <a:defRPr sz="2400">
                <a:solidFill>
                  <a:schemeClr val="tx1"/>
                </a:solidFill>
                <a:latin typeface="Verdana" pitchFamily="34" charset="0"/>
                <a:cs typeface="Arial" charset="0"/>
              </a:defRPr>
            </a:lvl7pPr>
            <a:lvl8pPr marL="3382014" indent="-225883" defTabSz="911322" eaLnBrk="0" fontAlgn="base" hangingPunct="0">
              <a:spcBef>
                <a:spcPct val="0"/>
              </a:spcBef>
              <a:spcAft>
                <a:spcPct val="0"/>
              </a:spcAft>
              <a:defRPr sz="2400">
                <a:solidFill>
                  <a:schemeClr val="tx1"/>
                </a:solidFill>
                <a:latin typeface="Verdana" pitchFamily="34" charset="0"/>
                <a:cs typeface="Arial" charset="0"/>
              </a:defRPr>
            </a:lvl8pPr>
            <a:lvl9pPr marL="3830665" indent="-225883" defTabSz="911322" eaLnBrk="0" fontAlgn="base" hangingPunct="0">
              <a:spcBef>
                <a:spcPct val="0"/>
              </a:spcBef>
              <a:spcAft>
                <a:spcPct val="0"/>
              </a:spcAft>
              <a:defRPr sz="2400">
                <a:solidFill>
                  <a:schemeClr val="tx1"/>
                </a:solidFill>
                <a:latin typeface="Verdana" pitchFamily="34" charset="0"/>
                <a:cs typeface="Arial" charset="0"/>
              </a:defRPr>
            </a:lvl9pPr>
          </a:lstStyle>
          <a:p>
            <a:fld id="{815354F6-FFBF-4D48-81C3-3834D9E17BED}" type="slidenum">
              <a:rPr lang="en-GB" altLang="en-US" sz="1000">
                <a:latin typeface="Arial" charset="0"/>
              </a:rPr>
              <a:pPr/>
              <a:t>14</a:t>
            </a:fld>
            <a:endParaRPr lang="en-GB" altLang="en-US" sz="1000">
              <a:latin typeface="Arial" charset="0"/>
            </a:endParaRPr>
          </a:p>
        </p:txBody>
      </p:sp>
    </p:spTree>
    <p:extLst>
      <p:ext uri="{BB962C8B-B14F-4D97-AF65-F5344CB8AC3E}">
        <p14:creationId xmlns:p14="http://schemas.microsoft.com/office/powerpoint/2010/main" val="10182318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this point, we should be aware of the possibility that we might accidentally write a loop that will never end. Such a loop is called an infinite loop, and is caused when its condition always evaluates to True.</a:t>
            </a:r>
          </a:p>
          <a:p>
            <a:endParaRPr lang="en-US" dirty="0"/>
          </a:p>
          <a:p>
            <a:r>
              <a:rPr lang="en-US" dirty="0"/>
              <a:t>Unintended infinite loops are bad because they will run forever. You go to sleep? Still running. Wake up the next day? Still running. You start playing Call of Duty? It’s still running in the background taking up resources and causing you to get lag-killed. It’s a nightmare. </a:t>
            </a:r>
          </a:p>
          <a:p>
            <a:endParaRPr lang="en-US" dirty="0"/>
          </a:p>
          <a:p>
            <a:r>
              <a:rPr lang="en-US" dirty="0"/>
              <a:t>The only thing you can do to stop a program with an infinite loop is to kill it with extreme prejudice. Therefore, it is super important to make sure that the condition of a loop will eventually become false so that the loop will terminate.</a:t>
            </a:r>
          </a:p>
        </p:txBody>
      </p:sp>
      <p:sp>
        <p:nvSpPr>
          <p:cNvPr id="4" name="Slide Number Placeholder 3"/>
          <p:cNvSpPr>
            <a:spLocks noGrp="1"/>
          </p:cNvSpPr>
          <p:nvPr>
            <p:ph type="sldNum" sz="quarter" idx="5"/>
          </p:nvPr>
        </p:nvSpPr>
        <p:spPr/>
        <p:txBody>
          <a:bodyPr/>
          <a:lstStyle/>
          <a:p>
            <a:fld id="{26B286DB-C50B-484C-A5B6-2AE944CA4CB5}" type="slidenum">
              <a:rPr lang="en-US" smtClean="0"/>
              <a:pPr/>
              <a:t>15</a:t>
            </a:fld>
            <a:endParaRPr lang="en-US"/>
          </a:p>
        </p:txBody>
      </p:sp>
    </p:spTree>
    <p:extLst>
      <p:ext uri="{BB962C8B-B14F-4D97-AF65-F5344CB8AC3E}">
        <p14:creationId xmlns:p14="http://schemas.microsoft.com/office/powerpoint/2010/main" val="11142022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some examples of infinite loops. The most straightforward is when there is a loop that starts with “while True:”. In this case the condition is just the value True, and True will always be True, so this program will never end.</a:t>
            </a:r>
          </a:p>
          <a:p>
            <a:endParaRPr lang="en-US" dirty="0"/>
          </a:p>
          <a:p>
            <a:r>
              <a:rPr lang="en-US" dirty="0"/>
              <a:t>That’s a bit of a weird example, so here’s a slightly more realistic one. You may start with a sentinel variable called count that starts at zero, and you want the loop to keep running as long as count is less than 10. However, instead of incrementing count, you accidentally decrement it, so count keeps going down and “count &lt;10” will always be True, so this will never end.</a:t>
            </a:r>
          </a:p>
          <a:p>
            <a:endParaRPr lang="en-US" dirty="0"/>
          </a:p>
          <a:p>
            <a:r>
              <a:rPr lang="en-US" dirty="0"/>
              <a:t>Here’s another example. This loop keeps running as long as count is not zero. You start with count = 15, and each iteration you set count to be equals to count – 2. The problem is that count will go from 15 to 13, 11, and so on down to 3, 1, then -1, -3 and so on. It never hits zero, so this loop will never end.</a:t>
            </a:r>
          </a:p>
          <a:p>
            <a:endParaRPr lang="en-US" dirty="0"/>
          </a:p>
          <a:p>
            <a:r>
              <a:rPr lang="en-US" dirty="0"/>
              <a:t>Or you might have a program that keeps running as long as you do not have a girlfriend. And since you will never have a girlfriend, this program will never end. I’m kidding! I’m kidding. Let’s move on.</a:t>
            </a:r>
          </a:p>
        </p:txBody>
      </p:sp>
      <p:sp>
        <p:nvSpPr>
          <p:cNvPr id="4" name="Slide Number Placeholder 3"/>
          <p:cNvSpPr>
            <a:spLocks noGrp="1"/>
          </p:cNvSpPr>
          <p:nvPr>
            <p:ph type="sldNum" sz="quarter" idx="5"/>
          </p:nvPr>
        </p:nvSpPr>
        <p:spPr/>
        <p:txBody>
          <a:bodyPr/>
          <a:lstStyle/>
          <a:p>
            <a:fld id="{26B286DB-C50B-484C-A5B6-2AE944CA4CB5}" type="slidenum">
              <a:rPr lang="en-US" smtClean="0"/>
              <a:pPr/>
              <a:t>16</a:t>
            </a:fld>
            <a:endParaRPr lang="en-US"/>
          </a:p>
        </p:txBody>
      </p:sp>
    </p:spTree>
    <p:extLst>
      <p:ext uri="{BB962C8B-B14F-4D97-AF65-F5344CB8AC3E}">
        <p14:creationId xmlns:p14="http://schemas.microsoft.com/office/powerpoint/2010/main" val="6052852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SG" dirty="0"/>
              <a:t>Music from https://www.fiftysounds.com/royalty-free-music/marseille.html</a:t>
            </a:r>
            <a:endParaRPr lang="en-US" altLang="en-US" dirty="0"/>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322">
              <a:defRPr sz="2400">
                <a:solidFill>
                  <a:schemeClr val="tx1"/>
                </a:solidFill>
                <a:latin typeface="Verdana" pitchFamily="34" charset="0"/>
                <a:cs typeface="Arial" charset="0"/>
              </a:defRPr>
            </a:lvl1pPr>
            <a:lvl2pPr marL="735288" indent="-281965" defTabSz="911322">
              <a:defRPr sz="2400">
                <a:solidFill>
                  <a:schemeClr val="tx1"/>
                </a:solidFill>
                <a:latin typeface="Verdana" pitchFamily="34" charset="0"/>
                <a:cs typeface="Arial" charset="0"/>
              </a:defRPr>
            </a:lvl2pPr>
            <a:lvl3pPr marL="1130973" indent="-225883" defTabSz="911322">
              <a:defRPr sz="2400">
                <a:solidFill>
                  <a:schemeClr val="tx1"/>
                </a:solidFill>
                <a:latin typeface="Verdana" pitchFamily="34" charset="0"/>
                <a:cs typeface="Arial" charset="0"/>
              </a:defRPr>
            </a:lvl3pPr>
            <a:lvl4pPr marL="1582739" indent="-225883" defTabSz="911322">
              <a:defRPr sz="2400">
                <a:solidFill>
                  <a:schemeClr val="tx1"/>
                </a:solidFill>
                <a:latin typeface="Verdana" pitchFamily="34" charset="0"/>
                <a:cs typeface="Arial" charset="0"/>
              </a:defRPr>
            </a:lvl4pPr>
            <a:lvl5pPr marL="2036063" indent="-225883" defTabSz="911322">
              <a:defRPr sz="2400">
                <a:solidFill>
                  <a:schemeClr val="tx1"/>
                </a:solidFill>
                <a:latin typeface="Verdana" pitchFamily="34" charset="0"/>
                <a:cs typeface="Arial" charset="0"/>
              </a:defRPr>
            </a:lvl5pPr>
            <a:lvl6pPr marL="2484713" indent="-225883" defTabSz="911322" eaLnBrk="0" fontAlgn="base" hangingPunct="0">
              <a:spcBef>
                <a:spcPct val="0"/>
              </a:spcBef>
              <a:spcAft>
                <a:spcPct val="0"/>
              </a:spcAft>
              <a:defRPr sz="2400">
                <a:solidFill>
                  <a:schemeClr val="tx1"/>
                </a:solidFill>
                <a:latin typeface="Verdana" pitchFamily="34" charset="0"/>
                <a:cs typeface="Arial" charset="0"/>
              </a:defRPr>
            </a:lvl6pPr>
            <a:lvl7pPr marL="2933364" indent="-225883" defTabSz="911322" eaLnBrk="0" fontAlgn="base" hangingPunct="0">
              <a:spcBef>
                <a:spcPct val="0"/>
              </a:spcBef>
              <a:spcAft>
                <a:spcPct val="0"/>
              </a:spcAft>
              <a:defRPr sz="2400">
                <a:solidFill>
                  <a:schemeClr val="tx1"/>
                </a:solidFill>
                <a:latin typeface="Verdana" pitchFamily="34" charset="0"/>
                <a:cs typeface="Arial" charset="0"/>
              </a:defRPr>
            </a:lvl7pPr>
            <a:lvl8pPr marL="3382014" indent="-225883" defTabSz="911322" eaLnBrk="0" fontAlgn="base" hangingPunct="0">
              <a:spcBef>
                <a:spcPct val="0"/>
              </a:spcBef>
              <a:spcAft>
                <a:spcPct val="0"/>
              </a:spcAft>
              <a:defRPr sz="2400">
                <a:solidFill>
                  <a:schemeClr val="tx1"/>
                </a:solidFill>
                <a:latin typeface="Verdana" pitchFamily="34" charset="0"/>
                <a:cs typeface="Arial" charset="0"/>
              </a:defRPr>
            </a:lvl8pPr>
            <a:lvl9pPr marL="3830665" indent="-225883" defTabSz="911322" eaLnBrk="0" fontAlgn="base" hangingPunct="0">
              <a:spcBef>
                <a:spcPct val="0"/>
              </a:spcBef>
              <a:spcAft>
                <a:spcPct val="0"/>
              </a:spcAft>
              <a:defRPr sz="2400">
                <a:solidFill>
                  <a:schemeClr val="tx1"/>
                </a:solidFill>
                <a:latin typeface="Verdana" pitchFamily="34" charset="0"/>
                <a:cs typeface="Arial" charset="0"/>
              </a:defRPr>
            </a:lvl9pPr>
          </a:lstStyle>
          <a:p>
            <a:fld id="{815354F6-FFBF-4D48-81C3-3834D9E17BED}" type="slidenum">
              <a:rPr lang="en-GB" altLang="en-US" sz="1000">
                <a:latin typeface="Arial" charset="0"/>
              </a:rPr>
              <a:pPr/>
              <a:t>17</a:t>
            </a:fld>
            <a:endParaRPr lang="en-GB" altLang="en-US" sz="1000">
              <a:latin typeface="Arial" charset="0"/>
            </a:endParaRPr>
          </a:p>
        </p:txBody>
      </p:sp>
    </p:spTree>
    <p:extLst>
      <p:ext uri="{BB962C8B-B14F-4D97-AF65-F5344CB8AC3E}">
        <p14:creationId xmlns:p14="http://schemas.microsoft.com/office/powerpoint/2010/main" val="5967885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t>So far, we have talked about the standard way that a loop executes, which is that it will keep running as long as the condition is True. Specifically, once it starts its loop body, it will finish the entire loop body before it checks the condition. Sometimes, we don’t want that. Sometimes we want the loop body to stop executing as soon as some termination condition is detected. Or we might just want the loop to skip the rest of the current iteration to go to the next. That’s what these two special statements “break” and “continue” allow you to do. So let’s talk about these two nifty little control flow statements.</a:t>
            </a:r>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322">
              <a:defRPr sz="2400">
                <a:solidFill>
                  <a:schemeClr val="tx1"/>
                </a:solidFill>
                <a:latin typeface="Verdana" pitchFamily="34" charset="0"/>
                <a:cs typeface="Arial" charset="0"/>
              </a:defRPr>
            </a:lvl1pPr>
            <a:lvl2pPr marL="735288" indent="-281965" defTabSz="911322">
              <a:defRPr sz="2400">
                <a:solidFill>
                  <a:schemeClr val="tx1"/>
                </a:solidFill>
                <a:latin typeface="Verdana" pitchFamily="34" charset="0"/>
                <a:cs typeface="Arial" charset="0"/>
              </a:defRPr>
            </a:lvl2pPr>
            <a:lvl3pPr marL="1130973" indent="-225883" defTabSz="911322">
              <a:defRPr sz="2400">
                <a:solidFill>
                  <a:schemeClr val="tx1"/>
                </a:solidFill>
                <a:latin typeface="Verdana" pitchFamily="34" charset="0"/>
                <a:cs typeface="Arial" charset="0"/>
              </a:defRPr>
            </a:lvl3pPr>
            <a:lvl4pPr marL="1582739" indent="-225883" defTabSz="911322">
              <a:defRPr sz="2400">
                <a:solidFill>
                  <a:schemeClr val="tx1"/>
                </a:solidFill>
                <a:latin typeface="Verdana" pitchFamily="34" charset="0"/>
                <a:cs typeface="Arial" charset="0"/>
              </a:defRPr>
            </a:lvl4pPr>
            <a:lvl5pPr marL="2036063" indent="-225883" defTabSz="911322">
              <a:defRPr sz="2400">
                <a:solidFill>
                  <a:schemeClr val="tx1"/>
                </a:solidFill>
                <a:latin typeface="Verdana" pitchFamily="34" charset="0"/>
                <a:cs typeface="Arial" charset="0"/>
              </a:defRPr>
            </a:lvl5pPr>
            <a:lvl6pPr marL="2484713" indent="-225883" defTabSz="911322" eaLnBrk="0" fontAlgn="base" hangingPunct="0">
              <a:spcBef>
                <a:spcPct val="0"/>
              </a:spcBef>
              <a:spcAft>
                <a:spcPct val="0"/>
              </a:spcAft>
              <a:defRPr sz="2400">
                <a:solidFill>
                  <a:schemeClr val="tx1"/>
                </a:solidFill>
                <a:latin typeface="Verdana" pitchFamily="34" charset="0"/>
                <a:cs typeface="Arial" charset="0"/>
              </a:defRPr>
            </a:lvl6pPr>
            <a:lvl7pPr marL="2933364" indent="-225883" defTabSz="911322" eaLnBrk="0" fontAlgn="base" hangingPunct="0">
              <a:spcBef>
                <a:spcPct val="0"/>
              </a:spcBef>
              <a:spcAft>
                <a:spcPct val="0"/>
              </a:spcAft>
              <a:defRPr sz="2400">
                <a:solidFill>
                  <a:schemeClr val="tx1"/>
                </a:solidFill>
                <a:latin typeface="Verdana" pitchFamily="34" charset="0"/>
                <a:cs typeface="Arial" charset="0"/>
              </a:defRPr>
            </a:lvl7pPr>
            <a:lvl8pPr marL="3382014" indent="-225883" defTabSz="911322" eaLnBrk="0" fontAlgn="base" hangingPunct="0">
              <a:spcBef>
                <a:spcPct val="0"/>
              </a:spcBef>
              <a:spcAft>
                <a:spcPct val="0"/>
              </a:spcAft>
              <a:defRPr sz="2400">
                <a:solidFill>
                  <a:schemeClr val="tx1"/>
                </a:solidFill>
                <a:latin typeface="Verdana" pitchFamily="34" charset="0"/>
                <a:cs typeface="Arial" charset="0"/>
              </a:defRPr>
            </a:lvl8pPr>
            <a:lvl9pPr marL="3830665" indent="-225883" defTabSz="911322" eaLnBrk="0" fontAlgn="base" hangingPunct="0">
              <a:spcBef>
                <a:spcPct val="0"/>
              </a:spcBef>
              <a:spcAft>
                <a:spcPct val="0"/>
              </a:spcAft>
              <a:defRPr sz="2400">
                <a:solidFill>
                  <a:schemeClr val="tx1"/>
                </a:solidFill>
                <a:latin typeface="Verdana" pitchFamily="34" charset="0"/>
                <a:cs typeface="Arial" charset="0"/>
              </a:defRPr>
            </a:lvl9pPr>
          </a:lstStyle>
          <a:p>
            <a:fld id="{815354F6-FFBF-4D48-81C3-3834D9E17BED}" type="slidenum">
              <a:rPr lang="en-GB" altLang="en-US" sz="1000">
                <a:latin typeface="Arial" charset="0"/>
              </a:rPr>
              <a:pPr/>
              <a:t>18</a:t>
            </a:fld>
            <a:endParaRPr lang="en-GB" altLang="en-US" sz="1000">
              <a:latin typeface="Arial" charset="0"/>
            </a:endParaRPr>
          </a:p>
        </p:txBody>
      </p:sp>
    </p:spTree>
    <p:extLst>
      <p:ext uri="{BB962C8B-B14F-4D97-AF65-F5344CB8AC3E}">
        <p14:creationId xmlns:p14="http://schemas.microsoft.com/office/powerpoint/2010/main" val="14594285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break statement can be used to exit from a loop. It is just a single word “break” on its own line. When Python encounters the break statement while executing a loop body, it immediately terminates (or breaks out from) the loop, and continues execution at the first statement after the loop.</a:t>
            </a:r>
          </a:p>
          <a:p>
            <a:endParaRPr lang="en-US" dirty="0"/>
          </a:p>
          <a:p>
            <a:r>
              <a:rPr lang="en-US" dirty="0"/>
              <a:t>break is often used in loops where there is a main condition that controls the loop, but there may be some special case that happens infrequently that should also end the loop. Rather than making the loop condition complicated by handling each of these special cases in one super messy compound condition, it may be neater to handle these special cases as they occur in the loop body. This is why break statements are often written in an if block within loops, because the if block checks if the special case has happened.</a:t>
            </a:r>
          </a:p>
        </p:txBody>
      </p:sp>
      <p:sp>
        <p:nvSpPr>
          <p:cNvPr id="4" name="Slide Number Placeholder 3"/>
          <p:cNvSpPr>
            <a:spLocks noGrp="1"/>
          </p:cNvSpPr>
          <p:nvPr>
            <p:ph type="sldNum" sz="quarter" idx="5"/>
          </p:nvPr>
        </p:nvSpPr>
        <p:spPr/>
        <p:txBody>
          <a:bodyPr/>
          <a:lstStyle/>
          <a:p>
            <a:fld id="{26B286DB-C50B-484C-A5B6-2AE944CA4CB5}" type="slidenum">
              <a:rPr lang="en-US" smtClean="0"/>
              <a:pPr/>
              <a:t>19</a:t>
            </a:fld>
            <a:endParaRPr lang="en-US"/>
          </a:p>
        </p:txBody>
      </p:sp>
    </p:spTree>
    <p:extLst>
      <p:ext uri="{BB962C8B-B14F-4D97-AF65-F5344CB8AC3E}">
        <p14:creationId xmlns:p14="http://schemas.microsoft.com/office/powerpoint/2010/main" val="29798238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in this lesson, you will learn how repetition structures work, and therefore figure out how to use them in your programs. Specifically, we will introduce one type of Python repetition structure called the while loop that will keep running while a condition is True. Finally, we will also cover break and continue statements that can let you either end your loop early or skip to the next iteration, so that your loops can do even more neat stuff.</a:t>
            </a:r>
          </a:p>
        </p:txBody>
      </p:sp>
      <p:sp>
        <p:nvSpPr>
          <p:cNvPr id="4" name="Slide Number Placeholder 3"/>
          <p:cNvSpPr>
            <a:spLocks noGrp="1"/>
          </p:cNvSpPr>
          <p:nvPr>
            <p:ph type="sldNum" sz="quarter" idx="5"/>
          </p:nvPr>
        </p:nvSpPr>
        <p:spPr/>
        <p:txBody>
          <a:bodyPr/>
          <a:lstStyle/>
          <a:p>
            <a:fld id="{26B286DB-C50B-484C-A5B6-2AE944CA4CB5}" type="slidenum">
              <a:rPr lang="en-US" smtClean="0"/>
              <a:pPr/>
              <a:t>2</a:t>
            </a:fld>
            <a:endParaRPr lang="en-US"/>
          </a:p>
        </p:txBody>
      </p:sp>
    </p:spTree>
    <p:extLst>
      <p:ext uri="{BB962C8B-B14F-4D97-AF65-F5344CB8AC3E}">
        <p14:creationId xmlns:p14="http://schemas.microsoft.com/office/powerpoint/2010/main" val="42778638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a couple of examples. In this program, we ask the user to enter numbers, and we will keep adding them up until the value is greater than or equal to 100, whereupon we will print out the total. However, the user can stop the program early by entering a zero. When this happens, we use break to exit the loop. These sample outputs show both cases. For such a program, using break is convenient because we have a usual while condition, which is when the total is still less than 100, and a less frequent alternative condition, which is when the user enters zero.</a:t>
            </a:r>
          </a:p>
        </p:txBody>
      </p:sp>
      <p:sp>
        <p:nvSpPr>
          <p:cNvPr id="4" name="Slide Number Placeholder 3"/>
          <p:cNvSpPr>
            <a:spLocks noGrp="1"/>
          </p:cNvSpPr>
          <p:nvPr>
            <p:ph type="sldNum" sz="quarter" idx="5"/>
          </p:nvPr>
        </p:nvSpPr>
        <p:spPr/>
        <p:txBody>
          <a:bodyPr/>
          <a:lstStyle/>
          <a:p>
            <a:fld id="{26B286DB-C50B-484C-A5B6-2AE944CA4CB5}" type="slidenum">
              <a:rPr lang="en-US" smtClean="0"/>
              <a:pPr/>
              <a:t>20</a:t>
            </a:fld>
            <a:endParaRPr lang="en-US"/>
          </a:p>
        </p:txBody>
      </p:sp>
    </p:spTree>
    <p:extLst>
      <p:ext uri="{BB962C8B-B14F-4D97-AF65-F5344CB8AC3E}">
        <p14:creationId xmlns:p14="http://schemas.microsoft.com/office/powerpoint/2010/main" val="3149584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another example. Remember we did that stupid “while True” example earlier? Why would anyone do something so stupid? It turns out that since we have the break statement, using “while True” can be a completely valid way of creating an infinite loop on purpose. In this example, we intend to keep running this loop forever as long as the user keeps entering words, but once they enter something that isn’t a word, we use break to end the loop.</a:t>
            </a:r>
          </a:p>
          <a:p>
            <a:endParaRPr lang="en-US" dirty="0"/>
          </a:p>
          <a:p>
            <a:r>
              <a:rPr lang="en-US" dirty="0"/>
              <a:t>In summary, break is useful when there is some condition you want to detect that should cause the loop to end immediately, without running the rest of the loop body. It’s pretty useful that way.</a:t>
            </a:r>
          </a:p>
        </p:txBody>
      </p:sp>
      <p:sp>
        <p:nvSpPr>
          <p:cNvPr id="4" name="Slide Number Placeholder 3"/>
          <p:cNvSpPr>
            <a:spLocks noGrp="1"/>
          </p:cNvSpPr>
          <p:nvPr>
            <p:ph type="sldNum" sz="quarter" idx="5"/>
          </p:nvPr>
        </p:nvSpPr>
        <p:spPr/>
        <p:txBody>
          <a:bodyPr/>
          <a:lstStyle/>
          <a:p>
            <a:fld id="{26B286DB-C50B-484C-A5B6-2AE944CA4CB5}" type="slidenum">
              <a:rPr lang="en-US" smtClean="0"/>
              <a:pPr/>
              <a:t>21</a:t>
            </a:fld>
            <a:endParaRPr lang="en-US"/>
          </a:p>
        </p:txBody>
      </p:sp>
    </p:spTree>
    <p:extLst>
      <p:ext uri="{BB962C8B-B14F-4D97-AF65-F5344CB8AC3E}">
        <p14:creationId xmlns:p14="http://schemas.microsoft.com/office/powerpoint/2010/main" val="20756975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we have the continue statement, which is used to skip to the next iteration of the loop. Just like break, a continue statement is just the word continue on its own line. When Python hits a continue statement while processing a loop body, it will skip the remaining lines of the loop body and go back to check the condition on top.</a:t>
            </a:r>
          </a:p>
          <a:p>
            <a:endParaRPr lang="en-US" dirty="0"/>
          </a:p>
          <a:p>
            <a:r>
              <a:rPr lang="en-US" dirty="0"/>
              <a:t>Just like for the break statement, continue is usually used for special cases where if it happens, the rest of the loop body should be skipped, but the loop should continue to the next iteration. Let’s see an example.</a:t>
            </a:r>
          </a:p>
        </p:txBody>
      </p:sp>
      <p:sp>
        <p:nvSpPr>
          <p:cNvPr id="4" name="Slide Number Placeholder 3"/>
          <p:cNvSpPr>
            <a:spLocks noGrp="1"/>
          </p:cNvSpPr>
          <p:nvPr>
            <p:ph type="sldNum" sz="quarter" idx="5"/>
          </p:nvPr>
        </p:nvSpPr>
        <p:spPr/>
        <p:txBody>
          <a:bodyPr/>
          <a:lstStyle/>
          <a:p>
            <a:fld id="{26B286DB-C50B-484C-A5B6-2AE944CA4CB5}" type="slidenum">
              <a:rPr lang="en-US" smtClean="0"/>
              <a:pPr/>
              <a:t>22</a:t>
            </a:fld>
            <a:endParaRPr lang="en-US"/>
          </a:p>
        </p:txBody>
      </p:sp>
    </p:spTree>
    <p:extLst>
      <p:ext uri="{BB962C8B-B14F-4D97-AF65-F5344CB8AC3E}">
        <p14:creationId xmlns:p14="http://schemas.microsoft.com/office/powerpoint/2010/main" val="40411514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Remember our example of the program that asks for the correct pin? Suppose pins are always 5 digits, and we want to handle the special case of the user entering a pin that is not 5 digits. In this version of the program, we first detect if the pin is 5 digits long. If not, we print a helpful information message and skip the rest of the loop body using continue. Otherwise, we run the rest of our program.</a:t>
            </a:r>
          </a:p>
          <a:p>
            <a:endParaRPr lang="en-US" dirty="0"/>
          </a:p>
          <a:p>
            <a:r>
              <a:rPr lang="en-US" dirty="0"/>
              <a:t>In summary, continue should be used if there are some special cases that tell you “don’t bother processing this iteration, but you should continue with the remaining iterations”. In that case, just tell the loop to “continue” with the next iteration.</a:t>
            </a:r>
          </a:p>
          <a:p>
            <a:endParaRPr lang="en-US" dirty="0"/>
          </a:p>
        </p:txBody>
      </p:sp>
      <p:sp>
        <p:nvSpPr>
          <p:cNvPr id="4" name="Slide Number Placeholder 3"/>
          <p:cNvSpPr>
            <a:spLocks noGrp="1"/>
          </p:cNvSpPr>
          <p:nvPr>
            <p:ph type="sldNum" sz="quarter" idx="5"/>
          </p:nvPr>
        </p:nvSpPr>
        <p:spPr/>
        <p:txBody>
          <a:bodyPr/>
          <a:lstStyle/>
          <a:p>
            <a:fld id="{26B286DB-C50B-484C-A5B6-2AE944CA4CB5}" type="slidenum">
              <a:rPr lang="en-US" smtClean="0"/>
              <a:pPr/>
              <a:t>23</a:t>
            </a:fld>
            <a:endParaRPr lang="en-US"/>
          </a:p>
        </p:txBody>
      </p:sp>
    </p:spTree>
    <p:extLst>
      <p:ext uri="{BB962C8B-B14F-4D97-AF65-F5344CB8AC3E}">
        <p14:creationId xmlns:p14="http://schemas.microsoft.com/office/powerpoint/2010/main" val="41881992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SG" dirty="0"/>
              <a:t>Music from https://www.fiftysounds.com/royalty-free-music/marseille.html</a:t>
            </a:r>
            <a:endParaRPr lang="en-US" altLang="en-US" dirty="0"/>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322">
              <a:defRPr sz="2400">
                <a:solidFill>
                  <a:schemeClr val="tx1"/>
                </a:solidFill>
                <a:latin typeface="Verdana" pitchFamily="34" charset="0"/>
                <a:cs typeface="Arial" charset="0"/>
              </a:defRPr>
            </a:lvl1pPr>
            <a:lvl2pPr marL="735288" indent="-281965" defTabSz="911322">
              <a:defRPr sz="2400">
                <a:solidFill>
                  <a:schemeClr val="tx1"/>
                </a:solidFill>
                <a:latin typeface="Verdana" pitchFamily="34" charset="0"/>
                <a:cs typeface="Arial" charset="0"/>
              </a:defRPr>
            </a:lvl2pPr>
            <a:lvl3pPr marL="1130973" indent="-225883" defTabSz="911322">
              <a:defRPr sz="2400">
                <a:solidFill>
                  <a:schemeClr val="tx1"/>
                </a:solidFill>
                <a:latin typeface="Verdana" pitchFamily="34" charset="0"/>
                <a:cs typeface="Arial" charset="0"/>
              </a:defRPr>
            </a:lvl3pPr>
            <a:lvl4pPr marL="1582739" indent="-225883" defTabSz="911322">
              <a:defRPr sz="2400">
                <a:solidFill>
                  <a:schemeClr val="tx1"/>
                </a:solidFill>
                <a:latin typeface="Verdana" pitchFamily="34" charset="0"/>
                <a:cs typeface="Arial" charset="0"/>
              </a:defRPr>
            </a:lvl4pPr>
            <a:lvl5pPr marL="2036063" indent="-225883" defTabSz="911322">
              <a:defRPr sz="2400">
                <a:solidFill>
                  <a:schemeClr val="tx1"/>
                </a:solidFill>
                <a:latin typeface="Verdana" pitchFamily="34" charset="0"/>
                <a:cs typeface="Arial" charset="0"/>
              </a:defRPr>
            </a:lvl5pPr>
            <a:lvl6pPr marL="2484713" indent="-225883" defTabSz="911322" eaLnBrk="0" fontAlgn="base" hangingPunct="0">
              <a:spcBef>
                <a:spcPct val="0"/>
              </a:spcBef>
              <a:spcAft>
                <a:spcPct val="0"/>
              </a:spcAft>
              <a:defRPr sz="2400">
                <a:solidFill>
                  <a:schemeClr val="tx1"/>
                </a:solidFill>
                <a:latin typeface="Verdana" pitchFamily="34" charset="0"/>
                <a:cs typeface="Arial" charset="0"/>
              </a:defRPr>
            </a:lvl6pPr>
            <a:lvl7pPr marL="2933364" indent="-225883" defTabSz="911322" eaLnBrk="0" fontAlgn="base" hangingPunct="0">
              <a:spcBef>
                <a:spcPct val="0"/>
              </a:spcBef>
              <a:spcAft>
                <a:spcPct val="0"/>
              </a:spcAft>
              <a:defRPr sz="2400">
                <a:solidFill>
                  <a:schemeClr val="tx1"/>
                </a:solidFill>
                <a:latin typeface="Verdana" pitchFamily="34" charset="0"/>
                <a:cs typeface="Arial" charset="0"/>
              </a:defRPr>
            </a:lvl7pPr>
            <a:lvl8pPr marL="3382014" indent="-225883" defTabSz="911322" eaLnBrk="0" fontAlgn="base" hangingPunct="0">
              <a:spcBef>
                <a:spcPct val="0"/>
              </a:spcBef>
              <a:spcAft>
                <a:spcPct val="0"/>
              </a:spcAft>
              <a:defRPr sz="2400">
                <a:solidFill>
                  <a:schemeClr val="tx1"/>
                </a:solidFill>
                <a:latin typeface="Verdana" pitchFamily="34" charset="0"/>
                <a:cs typeface="Arial" charset="0"/>
              </a:defRPr>
            </a:lvl8pPr>
            <a:lvl9pPr marL="3830665" indent="-225883" defTabSz="911322" eaLnBrk="0" fontAlgn="base" hangingPunct="0">
              <a:spcBef>
                <a:spcPct val="0"/>
              </a:spcBef>
              <a:spcAft>
                <a:spcPct val="0"/>
              </a:spcAft>
              <a:defRPr sz="2400">
                <a:solidFill>
                  <a:schemeClr val="tx1"/>
                </a:solidFill>
                <a:latin typeface="Verdana" pitchFamily="34" charset="0"/>
                <a:cs typeface="Arial" charset="0"/>
              </a:defRPr>
            </a:lvl9pPr>
          </a:lstStyle>
          <a:p>
            <a:fld id="{815354F6-FFBF-4D48-81C3-3834D9E17BED}" type="slidenum">
              <a:rPr lang="en-GB" altLang="en-US" sz="1000">
                <a:latin typeface="Arial" charset="0"/>
              </a:rPr>
              <a:pPr/>
              <a:t>24</a:t>
            </a:fld>
            <a:endParaRPr lang="en-GB" altLang="en-US" sz="1000">
              <a:latin typeface="Arial" charset="0"/>
            </a:endParaRPr>
          </a:p>
        </p:txBody>
      </p:sp>
    </p:spTree>
    <p:extLst>
      <p:ext uri="{BB962C8B-B14F-4D97-AF65-F5344CB8AC3E}">
        <p14:creationId xmlns:p14="http://schemas.microsoft.com/office/powerpoint/2010/main" val="30920789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that’s our introduction to repetition structure or loops, specifically while loops. We know that loops will repeatedly execute a set of statements as long as a condition is True, and the while loop is one such repetition structure. The while loop will check the condition first, and if it is True, it will proceed to execute the entire loop body. At the end of this execution, it will go back to the top to check the condition again.</a:t>
            </a:r>
          </a:p>
          <a:p>
            <a:endParaRPr lang="en-US" dirty="0"/>
          </a:p>
          <a:p>
            <a:r>
              <a:rPr lang="en-US" dirty="0"/>
              <a:t>If you want the loop to act differently, there are two statements provided that help you do that. The break statement will break out of the loop completely, and the continue statement will skip the rest of the current iteration to go back to check the condition. Both statements are usually used for special cases, but as you become better programmers, there may be other clever ways of using them in your loops. </a:t>
            </a:r>
          </a:p>
        </p:txBody>
      </p:sp>
      <p:sp>
        <p:nvSpPr>
          <p:cNvPr id="4" name="Slide Number Placeholder 3"/>
          <p:cNvSpPr>
            <a:spLocks noGrp="1"/>
          </p:cNvSpPr>
          <p:nvPr>
            <p:ph type="sldNum" sz="quarter" idx="5"/>
          </p:nvPr>
        </p:nvSpPr>
        <p:spPr/>
        <p:txBody>
          <a:bodyPr/>
          <a:lstStyle/>
          <a:p>
            <a:fld id="{26B286DB-C50B-484C-A5B6-2AE944CA4CB5}" type="slidenum">
              <a:rPr lang="en-US" smtClean="0"/>
              <a:pPr/>
              <a:t>25</a:t>
            </a:fld>
            <a:endParaRPr lang="en-US"/>
          </a:p>
        </p:txBody>
      </p:sp>
    </p:spTree>
    <p:extLst>
      <p:ext uri="{BB962C8B-B14F-4D97-AF65-F5344CB8AC3E}">
        <p14:creationId xmlns:p14="http://schemas.microsoft.com/office/powerpoint/2010/main" val="36770772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a couple of reading references for you if you want to find out more about loops in general, and the while loop in particular. Or you can go back to </a:t>
            </a:r>
            <a:r>
              <a:rPr lang="en-US" dirty="0" err="1"/>
              <a:t>rewatch</a:t>
            </a:r>
            <a:r>
              <a:rPr lang="en-US" dirty="0"/>
              <a:t> these slides, as in, you know, loop back to the start. Urgh, even I hate that joke. Right, see you next time.</a:t>
            </a:r>
          </a:p>
        </p:txBody>
      </p:sp>
      <p:sp>
        <p:nvSpPr>
          <p:cNvPr id="4" name="Slide Number Placeholder 3"/>
          <p:cNvSpPr>
            <a:spLocks noGrp="1"/>
          </p:cNvSpPr>
          <p:nvPr>
            <p:ph type="sldNum" sz="quarter" idx="5"/>
          </p:nvPr>
        </p:nvSpPr>
        <p:spPr/>
        <p:txBody>
          <a:bodyPr/>
          <a:lstStyle/>
          <a:p>
            <a:fld id="{26B286DB-C50B-484C-A5B6-2AE944CA4CB5}" type="slidenum">
              <a:rPr lang="en-US" smtClean="0"/>
              <a:pPr/>
              <a:t>26</a:t>
            </a:fld>
            <a:endParaRPr lang="en-US"/>
          </a:p>
        </p:txBody>
      </p:sp>
    </p:spTree>
    <p:extLst>
      <p:ext uri="{BB962C8B-B14F-4D97-AF65-F5344CB8AC3E}">
        <p14:creationId xmlns:p14="http://schemas.microsoft.com/office/powerpoint/2010/main" val="37111441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t>So let’s start with repetition structures in general. Remember the 3 main ways that programs can flow? There was sequential execution, which is just running the statements in order, and selection, which is if, if-else and if-</a:t>
            </a:r>
            <a:r>
              <a:rPr lang="en-US" altLang="en-US" dirty="0" err="1"/>
              <a:t>elif</a:t>
            </a:r>
            <a:r>
              <a:rPr lang="en-US" altLang="en-US" dirty="0"/>
              <a:t>-else. The third way programs can flow is using repetition structures.</a:t>
            </a:r>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322">
              <a:defRPr sz="2400">
                <a:solidFill>
                  <a:schemeClr val="tx1"/>
                </a:solidFill>
                <a:latin typeface="Verdana" pitchFamily="34" charset="0"/>
                <a:cs typeface="Arial" charset="0"/>
              </a:defRPr>
            </a:lvl1pPr>
            <a:lvl2pPr marL="735288" indent="-281965" defTabSz="911322">
              <a:defRPr sz="2400">
                <a:solidFill>
                  <a:schemeClr val="tx1"/>
                </a:solidFill>
                <a:latin typeface="Verdana" pitchFamily="34" charset="0"/>
                <a:cs typeface="Arial" charset="0"/>
              </a:defRPr>
            </a:lvl2pPr>
            <a:lvl3pPr marL="1130973" indent="-225883" defTabSz="911322">
              <a:defRPr sz="2400">
                <a:solidFill>
                  <a:schemeClr val="tx1"/>
                </a:solidFill>
                <a:latin typeface="Verdana" pitchFamily="34" charset="0"/>
                <a:cs typeface="Arial" charset="0"/>
              </a:defRPr>
            </a:lvl3pPr>
            <a:lvl4pPr marL="1582739" indent="-225883" defTabSz="911322">
              <a:defRPr sz="2400">
                <a:solidFill>
                  <a:schemeClr val="tx1"/>
                </a:solidFill>
                <a:latin typeface="Verdana" pitchFamily="34" charset="0"/>
                <a:cs typeface="Arial" charset="0"/>
              </a:defRPr>
            </a:lvl4pPr>
            <a:lvl5pPr marL="2036063" indent="-225883" defTabSz="911322">
              <a:defRPr sz="2400">
                <a:solidFill>
                  <a:schemeClr val="tx1"/>
                </a:solidFill>
                <a:latin typeface="Verdana" pitchFamily="34" charset="0"/>
                <a:cs typeface="Arial" charset="0"/>
              </a:defRPr>
            </a:lvl5pPr>
            <a:lvl6pPr marL="2484713" indent="-225883" defTabSz="911322" eaLnBrk="0" fontAlgn="base" hangingPunct="0">
              <a:spcBef>
                <a:spcPct val="0"/>
              </a:spcBef>
              <a:spcAft>
                <a:spcPct val="0"/>
              </a:spcAft>
              <a:defRPr sz="2400">
                <a:solidFill>
                  <a:schemeClr val="tx1"/>
                </a:solidFill>
                <a:latin typeface="Verdana" pitchFamily="34" charset="0"/>
                <a:cs typeface="Arial" charset="0"/>
              </a:defRPr>
            </a:lvl6pPr>
            <a:lvl7pPr marL="2933364" indent="-225883" defTabSz="911322" eaLnBrk="0" fontAlgn="base" hangingPunct="0">
              <a:spcBef>
                <a:spcPct val="0"/>
              </a:spcBef>
              <a:spcAft>
                <a:spcPct val="0"/>
              </a:spcAft>
              <a:defRPr sz="2400">
                <a:solidFill>
                  <a:schemeClr val="tx1"/>
                </a:solidFill>
                <a:latin typeface="Verdana" pitchFamily="34" charset="0"/>
                <a:cs typeface="Arial" charset="0"/>
              </a:defRPr>
            </a:lvl7pPr>
            <a:lvl8pPr marL="3382014" indent="-225883" defTabSz="911322" eaLnBrk="0" fontAlgn="base" hangingPunct="0">
              <a:spcBef>
                <a:spcPct val="0"/>
              </a:spcBef>
              <a:spcAft>
                <a:spcPct val="0"/>
              </a:spcAft>
              <a:defRPr sz="2400">
                <a:solidFill>
                  <a:schemeClr val="tx1"/>
                </a:solidFill>
                <a:latin typeface="Verdana" pitchFamily="34" charset="0"/>
                <a:cs typeface="Arial" charset="0"/>
              </a:defRPr>
            </a:lvl8pPr>
            <a:lvl9pPr marL="3830665" indent="-225883" defTabSz="911322" eaLnBrk="0" fontAlgn="base" hangingPunct="0">
              <a:spcBef>
                <a:spcPct val="0"/>
              </a:spcBef>
              <a:spcAft>
                <a:spcPct val="0"/>
              </a:spcAft>
              <a:defRPr sz="2400">
                <a:solidFill>
                  <a:schemeClr val="tx1"/>
                </a:solidFill>
                <a:latin typeface="Verdana" pitchFamily="34" charset="0"/>
                <a:cs typeface="Arial" charset="0"/>
              </a:defRPr>
            </a:lvl9pPr>
          </a:lstStyle>
          <a:p>
            <a:fld id="{815354F6-FFBF-4D48-81C3-3834D9E17BED}" type="slidenum">
              <a:rPr lang="en-GB" altLang="en-US" sz="1000">
                <a:latin typeface="Arial" charset="0"/>
              </a:rPr>
              <a:pPr/>
              <a:t>3</a:t>
            </a:fld>
            <a:endParaRPr lang="en-GB" altLang="en-US" sz="1000">
              <a:latin typeface="Arial" charset="0"/>
            </a:endParaRPr>
          </a:p>
        </p:txBody>
      </p:sp>
    </p:spTree>
    <p:extLst>
      <p:ext uri="{BB962C8B-B14F-4D97-AF65-F5344CB8AC3E}">
        <p14:creationId xmlns:p14="http://schemas.microsoft.com/office/powerpoint/2010/main" val="29774704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Repetition structures allow programs to execute the same block of code multiple times, and this will keep happening until some condition is detected that tells the program to stop. </a:t>
            </a:r>
          </a:p>
          <a:p>
            <a:endParaRPr lang="en-US" dirty="0"/>
          </a:p>
          <a:p>
            <a:r>
              <a:rPr lang="en-US" dirty="0"/>
              <a:t>Whenever there is a repetitive activity involved in a program, a loop is involved. That program asking you for your password after you mistyped that 12-character nonsensical string of characters with upper and lowercase letters and at least one number? That’s a loop. Alexa listening for you to wake it up to play the latest Taylor Swift single? That’s a loop. In fact, your OS is running a loop right now, because it is constantly checking whether you have clicked a mouse or hit a key so that it can react appropriately.</a:t>
            </a:r>
          </a:p>
          <a:p>
            <a:endParaRPr lang="en-US" dirty="0"/>
          </a:p>
          <a:p>
            <a:r>
              <a:rPr lang="en-US" dirty="0"/>
              <a:t>Python provides two types of repetition structures: the while loop and the for loop. In this lesson, we will cover the while loop, and we will look at the for loop in our next lesson.</a:t>
            </a:r>
          </a:p>
        </p:txBody>
      </p:sp>
      <p:sp>
        <p:nvSpPr>
          <p:cNvPr id="4" name="Slide Number Placeholder 3"/>
          <p:cNvSpPr>
            <a:spLocks noGrp="1"/>
          </p:cNvSpPr>
          <p:nvPr>
            <p:ph type="sldNum" sz="quarter" idx="5"/>
          </p:nvPr>
        </p:nvSpPr>
        <p:spPr/>
        <p:txBody>
          <a:bodyPr/>
          <a:lstStyle/>
          <a:p>
            <a:fld id="{26B286DB-C50B-484C-A5B6-2AE944CA4CB5}" type="slidenum">
              <a:rPr lang="en-US" smtClean="0"/>
              <a:pPr/>
              <a:t>4</a:t>
            </a:fld>
            <a:endParaRPr lang="en-US"/>
          </a:p>
        </p:txBody>
      </p:sp>
    </p:spTree>
    <p:extLst>
      <p:ext uri="{BB962C8B-B14F-4D97-AF65-F5344CB8AC3E}">
        <p14:creationId xmlns:p14="http://schemas.microsoft.com/office/powerpoint/2010/main" val="34188862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what’s a while loop? In English, it implements the logic of “while a condition is true, keep doing something.” For example, while I am hungry, keep looking for something to eat.</a:t>
            </a:r>
          </a:p>
          <a:p>
            <a:endParaRPr lang="en-US" dirty="0"/>
          </a:p>
          <a:p>
            <a:r>
              <a:rPr lang="en-US" dirty="0"/>
              <a:t>The general flow of a while loop is given in this flow chart. We start by checking a condition. If it is true, we execute a block of statements, also known as the loop body; a single execution of the loop body is called an iteration. We then loop back to the condition and check it again, and if it is still True, we will again execute the block of statements. This continues until the condition is detected to be False, whereupon we exit the loop and continue with the rest of the program.</a:t>
            </a:r>
          </a:p>
          <a:p>
            <a:endParaRPr lang="en-US" dirty="0"/>
          </a:p>
          <a:p>
            <a:r>
              <a:rPr lang="en-US" dirty="0"/>
              <a:t>In Python, the while loop is implemented using this format, which is very similar to the if structure. You have the keyword “while” followed by a condition and a colon. You then put all the statements that you want to execute while the condition is True indented beneath this line.</a:t>
            </a:r>
          </a:p>
        </p:txBody>
      </p:sp>
      <p:sp>
        <p:nvSpPr>
          <p:cNvPr id="4" name="Slide Number Placeholder 3"/>
          <p:cNvSpPr>
            <a:spLocks noGrp="1"/>
          </p:cNvSpPr>
          <p:nvPr>
            <p:ph type="sldNum" sz="quarter" idx="5"/>
          </p:nvPr>
        </p:nvSpPr>
        <p:spPr/>
        <p:txBody>
          <a:bodyPr/>
          <a:lstStyle/>
          <a:p>
            <a:fld id="{26B286DB-C50B-484C-A5B6-2AE944CA4CB5}" type="slidenum">
              <a:rPr lang="en-US" smtClean="0"/>
              <a:pPr/>
              <a:t>5</a:t>
            </a:fld>
            <a:endParaRPr lang="en-US"/>
          </a:p>
        </p:txBody>
      </p:sp>
    </p:spTree>
    <p:extLst>
      <p:ext uri="{BB962C8B-B14F-4D97-AF65-F5344CB8AC3E}">
        <p14:creationId xmlns:p14="http://schemas.microsoft.com/office/powerpoint/2010/main" val="27164801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Clearly, unless something happens within the block of statements to change the truth value of the condition, this will just loop forever. A loop that never ends is called an infinite loop, which is usually a bad idea because, frankly, you have other things to do besides waiting for a program that never ends. Typically though, we will write the condition in such a way that the loop will eventually end.</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For example, you might maintain a variable that counts the number of iterations starting from zero, and specify in the condition that the number of iterations is less than 10. Then in the loop body, you always add 1 to this variable. Therefore, after 10 iterations, the number of iterations will no longer be less than 10, so then the loop exits.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Another common way to terminate a loop is to have a special variable known as a sentinel or flag. This variable is commonly a Boolean variable that is included as part of the condition of the loop. Within the loop body, something will happen that eventually changes the value of this variable, causing the condition to be False and the loop exit.</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r>
              <a:rPr lang="en-US" dirty="0"/>
              <a:t>Let’s take a look a couple of examples.</a:t>
            </a:r>
          </a:p>
        </p:txBody>
      </p:sp>
      <p:sp>
        <p:nvSpPr>
          <p:cNvPr id="4" name="Slide Number Placeholder 3"/>
          <p:cNvSpPr>
            <a:spLocks noGrp="1"/>
          </p:cNvSpPr>
          <p:nvPr>
            <p:ph type="sldNum" sz="quarter" idx="5"/>
          </p:nvPr>
        </p:nvSpPr>
        <p:spPr/>
        <p:txBody>
          <a:bodyPr/>
          <a:lstStyle/>
          <a:p>
            <a:fld id="{26B286DB-C50B-484C-A5B6-2AE944CA4CB5}" type="slidenum">
              <a:rPr lang="en-US" smtClean="0"/>
              <a:pPr/>
              <a:t>6</a:t>
            </a:fld>
            <a:endParaRPr lang="en-US"/>
          </a:p>
        </p:txBody>
      </p:sp>
    </p:spTree>
    <p:extLst>
      <p:ext uri="{BB962C8B-B14F-4D97-AF65-F5344CB8AC3E}">
        <p14:creationId xmlns:p14="http://schemas.microsoft.com/office/powerpoint/2010/main" val="17653454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 example of a while loop where we control the number of iterations. Suppose we want to write a program that prints the numbers 1 to 5 like this. Our pseudocode for the program may look like this. </a:t>
            </a:r>
          </a:p>
          <a:p>
            <a:endParaRPr lang="en-US" dirty="0"/>
          </a:p>
          <a:p>
            <a:r>
              <a:rPr lang="en-US" dirty="0"/>
              <a:t>In our algorithm, we first set a variable called count to 1. Next, we write our while loop, specifying in our condition that we want to keep looping as long as count is less than or equal to 5. Within the loop body, we print the value of count, then add 1 to count. So in the first iteration, count is 1. The while condition checks that count is indeed less than or equal to 5, so the program prints 1, then increments count to 2. The while loop returns to the condition, verifies that count is still less than or equal to 5, and so it prints 2 and sets count to 3, and so on. Eventually, the program will print 5 and set count to 6, whereupon the while condition will evaluate to false and the loop will end.</a:t>
            </a:r>
          </a:p>
          <a:p>
            <a:endParaRPr lang="en-US" dirty="0"/>
          </a:p>
          <a:p>
            <a:r>
              <a:rPr lang="en-US" dirty="0"/>
              <a:t>And here is the corresponding Python code. Not too difficult once you figure out the logic, right?</a:t>
            </a:r>
          </a:p>
        </p:txBody>
      </p:sp>
      <p:sp>
        <p:nvSpPr>
          <p:cNvPr id="4" name="Slide Number Placeholder 3"/>
          <p:cNvSpPr>
            <a:spLocks noGrp="1"/>
          </p:cNvSpPr>
          <p:nvPr>
            <p:ph type="sldNum" sz="quarter" idx="10"/>
          </p:nvPr>
        </p:nvSpPr>
        <p:spPr/>
        <p:txBody>
          <a:bodyPr/>
          <a:lstStyle/>
          <a:p>
            <a:fld id="{26B286DB-C50B-484C-A5B6-2AE944CA4CB5}" type="slidenum">
              <a:rPr lang="en-US" smtClean="0"/>
              <a:pPr/>
              <a:t>7</a:t>
            </a:fld>
            <a:endParaRPr lang="en-US"/>
          </a:p>
        </p:txBody>
      </p:sp>
    </p:spTree>
    <p:extLst>
      <p:ext uri="{BB962C8B-B14F-4D97-AF65-F5344CB8AC3E}">
        <p14:creationId xmlns:p14="http://schemas.microsoft.com/office/powerpoint/2010/main" val="10223508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write a simple program to print a right-angled triangle made of stars. The user will enter the height, and then the program will print the triangle with the given height. Here is an example where the user enters a height of 5.</a:t>
            </a:r>
          </a:p>
          <a:p>
            <a:endParaRPr lang="en-US" dirty="0"/>
          </a:p>
          <a:p>
            <a:r>
              <a:rPr lang="en-US" dirty="0"/>
              <a:t>How would we write this program? We know that we will always start with one star, then two, then three, and so on until we reach the height. So we should have some variable that starts at 1 to tell us to print one star, and in each iteration we will add one to this variable. In the next iteration, the variable will contain 2, so we will print 2 stars, and we will add 1 to this variable again. We will keep doing this until we have reached the height of the triangle.</a:t>
            </a:r>
          </a:p>
        </p:txBody>
      </p:sp>
      <p:sp>
        <p:nvSpPr>
          <p:cNvPr id="4" name="Slide Number Placeholder 3"/>
          <p:cNvSpPr>
            <a:spLocks noGrp="1"/>
          </p:cNvSpPr>
          <p:nvPr>
            <p:ph type="sldNum" sz="quarter" idx="10"/>
          </p:nvPr>
        </p:nvSpPr>
        <p:spPr/>
        <p:txBody>
          <a:bodyPr/>
          <a:lstStyle/>
          <a:p>
            <a:fld id="{26B286DB-C50B-484C-A5B6-2AE944CA4CB5}" type="slidenum">
              <a:rPr lang="en-US" smtClean="0"/>
              <a:pPr/>
              <a:t>8</a:t>
            </a:fld>
            <a:endParaRPr lang="en-US"/>
          </a:p>
        </p:txBody>
      </p:sp>
    </p:spTree>
    <p:extLst>
      <p:ext uri="{BB962C8B-B14F-4D97-AF65-F5344CB8AC3E}">
        <p14:creationId xmlns:p14="http://schemas.microsoft.com/office/powerpoint/2010/main" val="27195529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this is the pseudocode for our algorithm. We first ask the user for the height, and then set a variable called “count” to 1. We know that if the height is, for example, 5, we want to stop the program after printing 5 stars. So our while condition would check, ”while count is less than or equal to 5, keep printing”. Which means that once count is greater than 5, we exit the loop. Inside the while loop body, we will print a number of stars equal to count, and then increment count by one.</a:t>
            </a:r>
          </a:p>
          <a:p>
            <a:endParaRPr lang="en-US" dirty="0"/>
          </a:p>
          <a:p>
            <a:r>
              <a:rPr lang="en-US" dirty="0"/>
              <a:t>Having figured out our pseudocode, writing this out in Python, like this, is relatively straightforward. The important thing is making sure that the condition is correct – you want to keep looping while count is less than or equal to height. If you wrote “while count less than height” instead, you will stop the program one line too early.</a:t>
            </a:r>
          </a:p>
        </p:txBody>
      </p:sp>
      <p:sp>
        <p:nvSpPr>
          <p:cNvPr id="4" name="Slide Number Placeholder 3"/>
          <p:cNvSpPr>
            <a:spLocks noGrp="1"/>
          </p:cNvSpPr>
          <p:nvPr>
            <p:ph type="sldNum" sz="quarter" idx="10"/>
          </p:nvPr>
        </p:nvSpPr>
        <p:spPr/>
        <p:txBody>
          <a:bodyPr/>
          <a:lstStyle/>
          <a:p>
            <a:fld id="{26B286DB-C50B-484C-A5B6-2AE944CA4CB5}" type="slidenum">
              <a:rPr lang="en-US" smtClean="0"/>
              <a:pPr/>
              <a:t>9</a:t>
            </a:fld>
            <a:endParaRPr lang="en-US"/>
          </a:p>
        </p:txBody>
      </p:sp>
    </p:spTree>
    <p:extLst>
      <p:ext uri="{BB962C8B-B14F-4D97-AF65-F5344CB8AC3E}">
        <p14:creationId xmlns:p14="http://schemas.microsoft.com/office/powerpoint/2010/main" val="10223508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7" name="TextBox 6"/>
          <p:cNvSpPr txBox="1"/>
          <p:nvPr userDrawn="1"/>
        </p:nvSpPr>
        <p:spPr>
          <a:xfrm>
            <a:off x="0" y="0"/>
            <a:ext cx="1447800" cy="6001643"/>
          </a:xfrm>
          <a:prstGeom prst="rect">
            <a:avLst/>
          </a:prstGeom>
          <a:solidFill>
            <a:schemeClr val="bg1">
              <a:lumMod val="85000"/>
            </a:schemeClr>
          </a:solidFill>
        </p:spPr>
        <p:txBody>
          <a:bodyPr wrap="square" rtlCol="0">
            <a:spAutoFit/>
          </a:bodyPr>
          <a:lstStyle/>
          <a:p>
            <a:pPr algn="ctr"/>
            <a:endParaRPr lang="en-US" sz="3600" b="1" dirty="0">
              <a:solidFill>
                <a:schemeClr val="tx1"/>
              </a:solidFill>
            </a:endParaRPr>
          </a:p>
          <a:p>
            <a:pPr algn="ctr"/>
            <a:r>
              <a:rPr lang="en-US" sz="3600" b="1" dirty="0">
                <a:solidFill>
                  <a:schemeClr val="tx1"/>
                </a:solidFill>
              </a:rPr>
              <a:t>PRG1 </a:t>
            </a:r>
          </a:p>
          <a:p>
            <a:pPr algn="ctr"/>
            <a:endParaRPr lang="en-US" sz="3600" b="1" dirty="0">
              <a:solidFill>
                <a:schemeClr val="tx1"/>
              </a:solidFill>
            </a:endParaRPr>
          </a:p>
          <a:p>
            <a:pPr algn="ctr"/>
            <a:r>
              <a:rPr lang="en-US" sz="3200" b="1" dirty="0">
                <a:solidFill>
                  <a:schemeClr val="tx1"/>
                </a:solidFill>
              </a:rPr>
              <a:t>W</a:t>
            </a:r>
          </a:p>
          <a:p>
            <a:pPr algn="ctr"/>
            <a:r>
              <a:rPr lang="en-US" sz="3200" b="1" dirty="0">
                <a:solidFill>
                  <a:schemeClr val="tx1"/>
                </a:solidFill>
              </a:rPr>
              <a:t>E</a:t>
            </a:r>
          </a:p>
          <a:p>
            <a:pPr algn="ctr"/>
            <a:r>
              <a:rPr lang="en-US" sz="3200" b="1" dirty="0">
                <a:solidFill>
                  <a:schemeClr val="tx1"/>
                </a:solidFill>
              </a:rPr>
              <a:t>E</a:t>
            </a:r>
          </a:p>
          <a:p>
            <a:pPr algn="ctr"/>
            <a:r>
              <a:rPr lang="en-US" sz="3200" b="1" dirty="0">
                <a:solidFill>
                  <a:schemeClr val="tx1"/>
                </a:solidFill>
              </a:rPr>
              <a:t>K</a:t>
            </a:r>
          </a:p>
          <a:p>
            <a:pPr algn="ctr"/>
            <a:endParaRPr lang="en-US" sz="3200" b="1" dirty="0">
              <a:solidFill>
                <a:schemeClr val="tx1"/>
              </a:solidFill>
            </a:endParaRPr>
          </a:p>
          <a:p>
            <a:pPr algn="ctr"/>
            <a:r>
              <a:rPr lang="en-US" sz="3200" b="1" dirty="0">
                <a:solidFill>
                  <a:schemeClr val="tx1"/>
                </a:solidFill>
              </a:rPr>
              <a:t>6</a:t>
            </a:r>
            <a:br>
              <a:rPr lang="en-US" sz="3600" b="1" dirty="0">
                <a:solidFill>
                  <a:schemeClr val="tx1"/>
                </a:solidFill>
              </a:rPr>
            </a:br>
            <a:endParaRPr lang="en-US" sz="800" b="1" dirty="0">
              <a:solidFill>
                <a:schemeClr val="bg1"/>
              </a:solidFill>
            </a:endParaRPr>
          </a:p>
          <a:p>
            <a:pPr algn="ctr"/>
            <a:endParaRPr lang="en-US" sz="3600" b="1" dirty="0">
              <a:solidFill>
                <a:schemeClr val="bg1"/>
              </a:solidFill>
            </a:endParaRPr>
          </a:p>
          <a:p>
            <a:pPr algn="ctr"/>
            <a:endParaRPr lang="en-US" sz="3600" b="1" dirty="0">
              <a:solidFill>
                <a:schemeClr val="bg1"/>
              </a:solidFill>
            </a:endParaRPr>
          </a:p>
        </p:txBody>
      </p:sp>
      <p:sp>
        <p:nvSpPr>
          <p:cNvPr id="6" name="Rectangle 9"/>
          <p:cNvSpPr>
            <a:spLocks noChangeArrowheads="1"/>
          </p:cNvSpPr>
          <p:nvPr userDrawn="1"/>
        </p:nvSpPr>
        <p:spPr bwMode="auto">
          <a:xfrm>
            <a:off x="0" y="5943600"/>
            <a:ext cx="9144000" cy="152400"/>
          </a:xfrm>
          <a:prstGeom prst="rect">
            <a:avLst/>
          </a:prstGeom>
          <a:solidFill>
            <a:srgbClr val="640064"/>
          </a:solidFill>
          <a:ln w="9525">
            <a:solidFill>
              <a:srgbClr val="640064"/>
            </a:solidFill>
            <a:miter lim="800000"/>
            <a:headEnd/>
            <a:tailEnd/>
          </a:ln>
          <a:effectLst/>
        </p:spPr>
        <p:txBody>
          <a:bodyPr wrap="none" anchor="ctr"/>
          <a:lstStyle/>
          <a:p>
            <a:endParaRPr lang="en-SG"/>
          </a:p>
        </p:txBody>
      </p:sp>
      <p:sp>
        <p:nvSpPr>
          <p:cNvPr id="5124" name="Rectangle 4"/>
          <p:cNvSpPr>
            <a:spLocks noGrp="1" noChangeArrowheads="1"/>
          </p:cNvSpPr>
          <p:nvPr>
            <p:ph type="subTitle" idx="1" hasCustomPrompt="1"/>
          </p:nvPr>
        </p:nvSpPr>
        <p:spPr>
          <a:xfrm>
            <a:off x="1905000" y="2018046"/>
            <a:ext cx="6629400" cy="701731"/>
          </a:xfrm>
        </p:spPr>
        <p:txBody>
          <a:bodyPr>
            <a:spAutoFit/>
          </a:bodyPr>
          <a:lstStyle>
            <a:lvl1pPr marL="0" indent="0" algn="ctr">
              <a:lnSpc>
                <a:spcPct val="90000"/>
              </a:lnSpc>
              <a:spcBef>
                <a:spcPct val="20000"/>
              </a:spcBef>
              <a:buClr>
                <a:schemeClr val="tx2"/>
              </a:buClr>
              <a:buSzPct val="140000"/>
              <a:buFont typeface="Wingdings" pitchFamily="2" charset="2"/>
              <a:buNone/>
              <a:defRPr sz="4400" baseline="0"/>
            </a:lvl1pPr>
          </a:lstStyle>
          <a:p>
            <a:pPr algn="ctr">
              <a:lnSpc>
                <a:spcPct val="90000"/>
              </a:lnSpc>
              <a:spcBef>
                <a:spcPct val="20000"/>
              </a:spcBef>
              <a:buClr>
                <a:schemeClr val="tx2"/>
              </a:buClr>
              <a:buSzPct val="140000"/>
              <a:buFont typeface="Wingdings" pitchFamily="2" charset="2"/>
              <a:buNone/>
              <a:defRPr/>
            </a:pPr>
            <a:r>
              <a:rPr lang="en-US"/>
              <a:t>&lt;&lt;Title&gt;&gt;</a:t>
            </a:r>
            <a:endParaRPr lang="en-US" dirty="0"/>
          </a:p>
        </p:txBody>
      </p:sp>
      <p:pic>
        <p:nvPicPr>
          <p:cNvPr id="8" name="Picture 16" descr="School of ICT"/>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558315" y="53009"/>
            <a:ext cx="3048000" cy="1044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Line 15"/>
          <p:cNvSpPr>
            <a:spLocks noChangeShapeType="1"/>
          </p:cNvSpPr>
          <p:nvPr userDrawn="1"/>
        </p:nvSpPr>
        <p:spPr bwMode="auto">
          <a:xfrm>
            <a:off x="1676400" y="1044575"/>
            <a:ext cx="7315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0" name="Rectangle 14"/>
          <p:cNvSpPr>
            <a:spLocks noChangeArrowheads="1"/>
          </p:cNvSpPr>
          <p:nvPr userDrawn="1"/>
        </p:nvSpPr>
        <p:spPr bwMode="auto">
          <a:xfrm>
            <a:off x="2895600" y="3429000"/>
            <a:ext cx="4800600" cy="1295400"/>
          </a:xfrm>
          <a:prstGeom prst="rect">
            <a:avLst/>
          </a:prstGeom>
          <a:noFill/>
          <a:ln w="9525">
            <a:noFill/>
            <a:miter lim="800000"/>
            <a:headEnd/>
            <a:tailEnd/>
          </a:ln>
        </p:spPr>
        <p:txBody>
          <a:bodyPr/>
          <a:lstStyle/>
          <a:p>
            <a:pPr algn="ctr">
              <a:lnSpc>
                <a:spcPct val="90000"/>
              </a:lnSpc>
              <a:spcBef>
                <a:spcPct val="20000"/>
              </a:spcBef>
              <a:buClr>
                <a:schemeClr val="tx2"/>
              </a:buClr>
              <a:buSzPct val="140000"/>
              <a:buFont typeface="Wingdings" pitchFamily="2" charset="2"/>
              <a:buNone/>
              <a:defRPr/>
            </a:pPr>
            <a:r>
              <a:rPr kumimoji="1" lang="en-GB" sz="2400" b="1" dirty="0">
                <a:latin typeface="Arial Narrow" pitchFamily="34" charset="0"/>
              </a:rPr>
              <a:t>Programming I (PRG1)</a:t>
            </a:r>
          </a:p>
          <a:p>
            <a:pPr algn="ctr">
              <a:lnSpc>
                <a:spcPct val="90000"/>
              </a:lnSpc>
              <a:spcBef>
                <a:spcPct val="20000"/>
              </a:spcBef>
              <a:buClr>
                <a:schemeClr val="tx2"/>
              </a:buClr>
              <a:buSzPct val="140000"/>
              <a:buFont typeface="Wingdings" pitchFamily="2" charset="2"/>
              <a:buNone/>
              <a:defRPr/>
            </a:pPr>
            <a:r>
              <a:rPr kumimoji="1" lang="en-GB" sz="2000" dirty="0">
                <a:latin typeface="Arial Narrow" pitchFamily="34" charset="0"/>
              </a:rPr>
              <a:t>Diploma in Information Technology</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dirty="0">
                <a:latin typeface="Arial Narrow" pitchFamily="34" charset="0"/>
              </a:rPr>
              <a:t>Diploma in Data Science</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Diploma in Cybersecurity &amp; Digital Forensics</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Diploma in Immersive Media</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Common ICT Programme</a:t>
            </a:r>
          </a:p>
          <a:p>
            <a:pPr algn="ctr">
              <a:lnSpc>
                <a:spcPct val="90000"/>
              </a:lnSpc>
              <a:spcBef>
                <a:spcPct val="20000"/>
              </a:spcBef>
              <a:buClr>
                <a:schemeClr val="tx2"/>
              </a:buClr>
              <a:buSzPct val="140000"/>
              <a:buFont typeface="Wingdings" pitchFamily="2" charset="2"/>
              <a:buNone/>
              <a:defRPr/>
            </a:pPr>
            <a:r>
              <a:rPr kumimoji="1" lang="en-GB" sz="2000" dirty="0">
                <a:latin typeface="Arial Narrow" pitchFamily="34" charset="0"/>
              </a:rPr>
              <a:t>Year 1 (2023/24), Semester 1</a:t>
            </a:r>
            <a:endParaRPr kumimoji="1" lang="en-GB" sz="4800" dirty="0">
              <a:effectLst>
                <a:outerShdw blurRad="38100" dist="38100" dir="2700000" algn="tl">
                  <a:srgbClr val="C0C0C0"/>
                </a:outerShdw>
              </a:effectLst>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8450" y="122238"/>
            <a:ext cx="2190750" cy="5745162"/>
          </a:xfrm>
        </p:spPr>
        <p:txBody>
          <a:bodyPr vert="eaVert"/>
          <a:lstStyle/>
          <a:p>
            <a:r>
              <a:rPr lang="en-US"/>
              <a:t>Click to edit Master title style</a:t>
            </a:r>
            <a:endParaRPr lang="en-SG"/>
          </a:p>
        </p:txBody>
      </p:sp>
      <p:sp>
        <p:nvSpPr>
          <p:cNvPr id="3" name="Vertical Text Placeholder 2"/>
          <p:cNvSpPr>
            <a:spLocks noGrp="1"/>
          </p:cNvSpPr>
          <p:nvPr>
            <p:ph type="body" orient="vert" idx="1"/>
          </p:nvPr>
        </p:nvSpPr>
        <p:spPr>
          <a:xfrm>
            <a:off x="76200" y="122238"/>
            <a:ext cx="6419850" cy="57451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Content Placeholder 2"/>
          <p:cNvSpPr>
            <a:spLocks noGrp="1"/>
          </p:cNvSpPr>
          <p:nvPr>
            <p:ph idx="1"/>
          </p:nvPr>
        </p:nvSpPr>
        <p:spPr/>
        <p:txBody>
          <a:bodyPr/>
          <a:lstStyle>
            <a:lvl1pPr>
              <a:defRPr>
                <a:solidFill>
                  <a:srgbClr val="660033"/>
                </a:solidFill>
              </a:defRPr>
            </a:lvl1pPr>
            <a:lvl2pPr>
              <a:defRPr>
                <a:solidFill>
                  <a:srgbClr val="660033"/>
                </a:solidFill>
              </a:defRPr>
            </a:lvl2pPr>
            <a:lvl3pPr>
              <a:defRPr>
                <a:solidFill>
                  <a:srgbClr val="660033"/>
                </a:solidFill>
              </a:defRPr>
            </a:lvl3pPr>
            <a:lvl4pPr>
              <a:defRPr>
                <a:solidFill>
                  <a:srgbClr val="660033"/>
                </a:solidFill>
              </a:defRPr>
            </a:lvl4pPr>
            <a:lvl5pPr>
              <a:defRPr>
                <a:solidFill>
                  <a:srgbClr val="6600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SG"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SG"/>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Content Placeholder 2"/>
          <p:cNvSpPr>
            <a:spLocks noGrp="1"/>
          </p:cNvSpPr>
          <p:nvPr>
            <p:ph sz="half" idx="1"/>
          </p:nvPr>
        </p:nvSpPr>
        <p:spPr>
          <a:xfrm>
            <a:off x="76200" y="884238"/>
            <a:ext cx="4419600" cy="49831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p:cNvSpPr>
            <a:spLocks noGrp="1"/>
          </p:cNvSpPr>
          <p:nvPr>
            <p:ph sz="half" idx="2"/>
          </p:nvPr>
        </p:nvSpPr>
        <p:spPr>
          <a:xfrm>
            <a:off x="4648200" y="884238"/>
            <a:ext cx="4381500" cy="49831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endParaRPr lang="en-SG"/>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SG"/>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SG"/>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SG"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11" descr="CIS2-low.jpg"/>
          <p:cNvPicPr>
            <a:picLocks noChangeAspect="1"/>
          </p:cNvPicPr>
          <p:nvPr userDrawn="1"/>
        </p:nvPicPr>
        <p:blipFill>
          <a:blip r:embed="rId13" cstate="print"/>
          <a:srcRect t="2107"/>
          <a:stretch>
            <a:fillRect/>
          </a:stretch>
        </p:blipFill>
        <p:spPr bwMode="auto">
          <a:xfrm>
            <a:off x="0" y="0"/>
            <a:ext cx="9144000" cy="5943600"/>
          </a:xfrm>
          <a:prstGeom prst="rect">
            <a:avLst/>
          </a:prstGeom>
          <a:noFill/>
          <a:ln w="9525">
            <a:noFill/>
            <a:miter lim="800000"/>
            <a:headEnd/>
            <a:tailEnd/>
          </a:ln>
        </p:spPr>
      </p:pic>
      <p:sp>
        <p:nvSpPr>
          <p:cNvPr id="1033" name="Rectangle 9"/>
          <p:cNvSpPr>
            <a:spLocks noChangeArrowheads="1"/>
          </p:cNvSpPr>
          <p:nvPr userDrawn="1"/>
        </p:nvSpPr>
        <p:spPr bwMode="auto">
          <a:xfrm>
            <a:off x="0" y="0"/>
            <a:ext cx="9144000" cy="6096000"/>
          </a:xfrm>
          <a:prstGeom prst="rect">
            <a:avLst/>
          </a:prstGeom>
          <a:solidFill>
            <a:schemeClr val="bg1">
              <a:alpha val="90000"/>
            </a:schemeClr>
          </a:solidFill>
          <a:ln w="9525">
            <a:solidFill>
              <a:srgbClr val="800080"/>
            </a:solidFill>
            <a:miter lim="800000"/>
            <a:headEnd/>
            <a:tailEnd/>
          </a:ln>
          <a:effectLst/>
        </p:spPr>
        <p:txBody>
          <a:bodyPr wrap="none" anchor="ctr"/>
          <a:lstStyle/>
          <a:p>
            <a:endParaRPr lang="en-SG"/>
          </a:p>
        </p:txBody>
      </p:sp>
      <p:sp>
        <p:nvSpPr>
          <p:cNvPr id="1028" name="Rectangle 3"/>
          <p:cNvSpPr>
            <a:spLocks noGrp="1" noChangeArrowheads="1"/>
          </p:cNvSpPr>
          <p:nvPr>
            <p:ph type="body" idx="1"/>
          </p:nvPr>
        </p:nvSpPr>
        <p:spPr bwMode="auto">
          <a:xfrm>
            <a:off x="76200" y="884238"/>
            <a:ext cx="8991600" cy="49831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7" name="Rectangle 13"/>
          <p:cNvSpPr>
            <a:spLocks noChangeArrowheads="1"/>
          </p:cNvSpPr>
          <p:nvPr userDrawn="1"/>
        </p:nvSpPr>
        <p:spPr bwMode="auto">
          <a:xfrm>
            <a:off x="0" y="5943600"/>
            <a:ext cx="9144000" cy="152400"/>
          </a:xfrm>
          <a:prstGeom prst="rect">
            <a:avLst/>
          </a:prstGeom>
          <a:solidFill>
            <a:srgbClr val="640064"/>
          </a:solidFill>
          <a:ln w="9525">
            <a:solidFill>
              <a:srgbClr val="640064"/>
            </a:solidFill>
            <a:miter lim="800000"/>
            <a:headEnd/>
            <a:tailEnd/>
          </a:ln>
          <a:effectLst/>
        </p:spPr>
        <p:txBody>
          <a:bodyPr wrap="none" anchor="ctr"/>
          <a:lstStyle/>
          <a:p>
            <a:endParaRPr lang="en-SG"/>
          </a:p>
        </p:txBody>
      </p:sp>
      <p:sp>
        <p:nvSpPr>
          <p:cNvPr id="1039" name="Rectangle 15"/>
          <p:cNvSpPr>
            <a:spLocks noChangeArrowheads="1"/>
          </p:cNvSpPr>
          <p:nvPr userDrawn="1"/>
        </p:nvSpPr>
        <p:spPr bwMode="auto">
          <a:xfrm>
            <a:off x="0" y="0"/>
            <a:ext cx="9144000" cy="762000"/>
          </a:xfrm>
          <a:prstGeom prst="rect">
            <a:avLst/>
          </a:prstGeom>
          <a:solidFill>
            <a:srgbClr val="800080"/>
          </a:solidFill>
          <a:ln w="9525">
            <a:solidFill>
              <a:srgbClr val="640064"/>
            </a:solidFill>
            <a:miter lim="800000"/>
            <a:headEnd/>
            <a:tailEnd/>
          </a:ln>
          <a:effectLst/>
        </p:spPr>
        <p:txBody>
          <a:bodyPr wrap="none" anchor="ctr"/>
          <a:lstStyle/>
          <a:p>
            <a:endParaRPr lang="en-SG"/>
          </a:p>
        </p:txBody>
      </p:sp>
      <p:sp>
        <p:nvSpPr>
          <p:cNvPr id="2" name="Rectangle 2"/>
          <p:cNvSpPr>
            <a:spLocks noGrp="1" noChangeArrowheads="1"/>
          </p:cNvSpPr>
          <p:nvPr>
            <p:ph type="title"/>
          </p:nvPr>
        </p:nvSpPr>
        <p:spPr bwMode="auto">
          <a:xfrm>
            <a:off x="76200" y="122238"/>
            <a:ext cx="8991600" cy="5635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2" name="Rectangle 16"/>
          <p:cNvSpPr>
            <a:spLocks noChangeArrowheads="1"/>
          </p:cNvSpPr>
          <p:nvPr userDrawn="1"/>
        </p:nvSpPr>
        <p:spPr bwMode="auto">
          <a:xfrm>
            <a:off x="1371600" y="6302375"/>
            <a:ext cx="28956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marL="342900" indent="-342900">
              <a:defRPr sz="2400">
                <a:solidFill>
                  <a:schemeClr val="tx1"/>
                </a:solidFill>
                <a:latin typeface="Verdana" pitchFamily="34" charset="0"/>
              </a:defRPr>
            </a:lvl1pPr>
            <a:lvl2pPr>
              <a:defRPr sz="2400">
                <a:solidFill>
                  <a:schemeClr val="tx1"/>
                </a:solidFill>
                <a:latin typeface="Verdana" pitchFamily="34" charset="0"/>
              </a:defRPr>
            </a:lvl2pPr>
            <a:lvl3pPr marL="1143000" indent="-228600">
              <a:defRPr sz="2400">
                <a:solidFill>
                  <a:schemeClr val="tx1"/>
                </a:solidFill>
                <a:latin typeface="Verdana" pitchFamily="34" charset="0"/>
              </a:defRPr>
            </a:lvl3pPr>
            <a:lvl4pPr marL="1600200" indent="-228600">
              <a:defRPr sz="2400">
                <a:solidFill>
                  <a:schemeClr val="tx1"/>
                </a:solidFill>
                <a:latin typeface="Verdana" pitchFamily="34" charset="0"/>
              </a:defRPr>
            </a:lvl4pPr>
            <a:lvl5pPr marL="2057400" indent="-22860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lvl="1">
              <a:spcBef>
                <a:spcPct val="50000"/>
              </a:spcBef>
              <a:defRPr/>
            </a:pPr>
            <a:r>
              <a:rPr lang="en-US" altLang="en-US" sz="1200" dirty="0">
                <a:latin typeface="Arial Narrow" pitchFamily="34" charset="0"/>
              </a:rPr>
              <a:t>Diploma in IT/DS/CSF/IM/CICTP</a:t>
            </a:r>
            <a:br>
              <a:rPr lang="en-US" altLang="en-US" sz="1200" dirty="0">
                <a:latin typeface="Arial Narrow" pitchFamily="34" charset="0"/>
              </a:rPr>
            </a:br>
            <a:r>
              <a:rPr lang="en-US" altLang="en-US" sz="1200" dirty="0">
                <a:latin typeface="Arial Narrow" pitchFamily="34" charset="0"/>
              </a:rPr>
              <a:t>PRG1 AY23/24, Sem 1</a:t>
            </a:r>
          </a:p>
        </p:txBody>
      </p:sp>
      <p:pic>
        <p:nvPicPr>
          <p:cNvPr id="13" name="Picture 22" descr="School of ICT"/>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76200" y="6172200"/>
            <a:ext cx="1714500" cy="587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5"/>
          <p:cNvSpPr txBox="1">
            <a:spLocks noChangeArrowheads="1"/>
          </p:cNvSpPr>
          <p:nvPr userDrawn="1"/>
        </p:nvSpPr>
        <p:spPr bwMode="auto">
          <a:xfrm>
            <a:off x="4540135" y="6302375"/>
            <a:ext cx="1905000" cy="381000"/>
          </a:xfrm>
          <a:prstGeom prst="rect">
            <a:avLst/>
          </a:prstGeom>
          <a:noFill/>
          <a:ln w="9525">
            <a:noFill/>
            <a:miter lim="800000"/>
            <a:headEnd/>
            <a:tailEnd/>
          </a:ln>
        </p:spPr>
        <p:txBody>
          <a:bodyPr anchor="b"/>
          <a:lstStyle>
            <a:lvl1pPr algn="r">
              <a:spcBef>
                <a:spcPct val="50000"/>
              </a:spcBef>
              <a:defRPr sz="1200">
                <a:latin typeface="Arial Narrow" pitchFamily="34" charset="0"/>
              </a:defRPr>
            </a:lvl1pPr>
          </a:lstStyle>
          <a:p>
            <a:pPr algn="ctr">
              <a:defRPr/>
            </a:pPr>
            <a:r>
              <a:rPr lang="en-US" dirty="0"/>
              <a:t>  Last update: 15/05/2023</a:t>
            </a:r>
          </a:p>
        </p:txBody>
      </p:sp>
      <p:sp>
        <p:nvSpPr>
          <p:cNvPr id="15" name="Rectangle 15"/>
          <p:cNvSpPr txBox="1">
            <a:spLocks noChangeArrowheads="1"/>
          </p:cNvSpPr>
          <p:nvPr userDrawn="1"/>
        </p:nvSpPr>
        <p:spPr bwMode="auto">
          <a:xfrm>
            <a:off x="7086600" y="6275387"/>
            <a:ext cx="1905000" cy="381000"/>
          </a:xfrm>
          <a:prstGeom prst="rect">
            <a:avLst/>
          </a:prstGeom>
          <a:noFill/>
          <a:ln w="9525">
            <a:noFill/>
            <a:miter lim="800000"/>
            <a:headEnd/>
            <a:tailEnd/>
          </a:ln>
        </p:spPr>
        <p:txBody>
          <a:bodyPr anchor="ctr"/>
          <a:lstStyle>
            <a:lvl1pPr algn="r">
              <a:spcBef>
                <a:spcPct val="50000"/>
              </a:spcBef>
              <a:defRPr sz="1200">
                <a:latin typeface="Arial Narrow" pitchFamily="34" charset="0"/>
              </a:defRPr>
            </a:lvl1pPr>
          </a:lstStyle>
          <a:p>
            <a:pPr>
              <a:defRPr/>
            </a:pPr>
            <a:r>
              <a:rPr lang="en-US" dirty="0"/>
              <a:t>  Lecture</a:t>
            </a:r>
            <a:r>
              <a:rPr lang="en-US" baseline="0" dirty="0"/>
              <a:t> 6</a:t>
            </a:r>
            <a:br>
              <a:rPr lang="en-US" baseline="0" dirty="0"/>
            </a:br>
            <a:r>
              <a:rPr lang="en-US" baseline="0" dirty="0"/>
              <a:t>Slide </a:t>
            </a:r>
            <a:fld id="{D684DC87-7C2B-4413-A3B2-900CE8D7D012}" type="slidenum">
              <a:rPr lang="en-US" baseline="0" smtClean="0"/>
              <a:t>‹#›</a:t>
            </a:fld>
            <a:endParaRPr lang="en-US" dirty="0"/>
          </a:p>
        </p:txBody>
      </p:sp>
      <p:sp>
        <p:nvSpPr>
          <p:cNvPr id="4" name="MSIPCMContentMarking" descr="{&quot;HashCode&quot;:-1818968269,&quot;Placement&quot;:&quot;Header&quot;,&quot;Top&quot;:0.0,&quot;Left&quot;:0.0,&quot;SlideWidth&quot;:720,&quot;SlideHeight&quot;:540}">
            <a:extLst>
              <a:ext uri="{FF2B5EF4-FFF2-40B4-BE49-F238E27FC236}">
                <a16:creationId xmlns:a16="http://schemas.microsoft.com/office/drawing/2014/main" id="{9E123857-3B38-412C-9485-2B30801C9A9A}"/>
              </a:ext>
            </a:extLst>
          </p:cNvPr>
          <p:cNvSpPr txBox="1"/>
          <p:nvPr userDrawn="1"/>
        </p:nvSpPr>
        <p:spPr>
          <a:xfrm>
            <a:off x="0" y="0"/>
            <a:ext cx="2755813" cy="279435"/>
          </a:xfrm>
          <a:prstGeom prst="rect">
            <a:avLst/>
          </a:prstGeom>
          <a:noFill/>
        </p:spPr>
        <p:txBody>
          <a:bodyPr vert="horz" wrap="square" lIns="0" tIns="0" rIns="0" bIns="0" rtlCol="0" anchor="ctr" anchorCtr="1">
            <a:spAutoFit/>
          </a:bodyPr>
          <a:lstStyle/>
          <a:p>
            <a:pPr algn="l">
              <a:spcBef>
                <a:spcPct val="0"/>
              </a:spcBef>
              <a:spcAft>
                <a:spcPct val="0"/>
              </a:spcAft>
            </a:pPr>
            <a:r>
              <a:rPr lang="en-US" sz="1100">
                <a:solidFill>
                  <a:srgbClr val="000000"/>
                </a:solidFill>
                <a:latin typeface="Calibri" panose="020F0502020204030204" pitchFamily="34" charset="0"/>
              </a:rPr>
              <a:t>                    Official (Closed) - Non Sensitive</a:t>
            </a:r>
          </a:p>
        </p:txBody>
      </p:sp>
    </p:spTree>
  </p:cSld>
  <p:clrMap bg1="lt1" tx1="dk1" bg2="lt2" tx2="dk2" accent1="accent1" accent2="accent2" accent3="accent3" accent4="accent4" accent5="accent5" accent6="accent6" hlink="hlink" folHlink="folHlink"/>
  <p:sldLayoutIdLst>
    <p:sldLayoutId id="2147483671"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xStyles>
    <p:titleStyle>
      <a:lvl1pPr algn="l" rtl="0" eaLnBrk="0" fontAlgn="base" hangingPunct="0">
        <a:spcBef>
          <a:spcPct val="0"/>
        </a:spcBef>
        <a:spcAft>
          <a:spcPct val="0"/>
        </a:spcAft>
        <a:defRPr sz="3200" b="1">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Arial" charset="0"/>
          <a:cs typeface="Arial" charset="0"/>
        </a:defRPr>
      </a:lvl2pPr>
      <a:lvl3pPr algn="l" rtl="0" eaLnBrk="0" fontAlgn="base" hangingPunct="0">
        <a:spcBef>
          <a:spcPct val="0"/>
        </a:spcBef>
        <a:spcAft>
          <a:spcPct val="0"/>
        </a:spcAft>
        <a:defRPr sz="3200" b="1">
          <a:solidFill>
            <a:schemeClr val="bg1"/>
          </a:solidFill>
          <a:latin typeface="Arial" charset="0"/>
          <a:cs typeface="Arial" charset="0"/>
        </a:defRPr>
      </a:lvl3pPr>
      <a:lvl4pPr algn="l" rtl="0" eaLnBrk="0" fontAlgn="base" hangingPunct="0">
        <a:spcBef>
          <a:spcPct val="0"/>
        </a:spcBef>
        <a:spcAft>
          <a:spcPct val="0"/>
        </a:spcAft>
        <a:defRPr sz="3200" b="1">
          <a:solidFill>
            <a:schemeClr val="bg1"/>
          </a:solidFill>
          <a:latin typeface="Arial" charset="0"/>
          <a:cs typeface="Arial" charset="0"/>
        </a:defRPr>
      </a:lvl4pPr>
      <a:lvl5pPr algn="l" rtl="0" eaLnBrk="0" fontAlgn="base" hangingPunct="0">
        <a:spcBef>
          <a:spcPct val="0"/>
        </a:spcBef>
        <a:spcAft>
          <a:spcPct val="0"/>
        </a:spcAft>
        <a:defRPr sz="3200" b="1">
          <a:solidFill>
            <a:schemeClr val="bg1"/>
          </a:solidFill>
          <a:latin typeface="Arial" charset="0"/>
          <a:cs typeface="Arial" charset="0"/>
        </a:defRPr>
      </a:lvl5pPr>
      <a:lvl6pPr marL="457200" algn="l" rtl="0" fontAlgn="base">
        <a:spcBef>
          <a:spcPct val="0"/>
        </a:spcBef>
        <a:spcAft>
          <a:spcPct val="0"/>
        </a:spcAft>
        <a:defRPr sz="3200" b="1">
          <a:solidFill>
            <a:schemeClr val="bg1"/>
          </a:solidFill>
          <a:latin typeface="Arial" charset="0"/>
          <a:cs typeface="Arial" charset="0"/>
        </a:defRPr>
      </a:lvl6pPr>
      <a:lvl7pPr marL="914400" algn="l" rtl="0" fontAlgn="base">
        <a:spcBef>
          <a:spcPct val="0"/>
        </a:spcBef>
        <a:spcAft>
          <a:spcPct val="0"/>
        </a:spcAft>
        <a:defRPr sz="3200" b="1">
          <a:solidFill>
            <a:schemeClr val="bg1"/>
          </a:solidFill>
          <a:latin typeface="Arial" charset="0"/>
          <a:cs typeface="Arial" charset="0"/>
        </a:defRPr>
      </a:lvl7pPr>
      <a:lvl8pPr marL="1371600" algn="l" rtl="0" fontAlgn="base">
        <a:spcBef>
          <a:spcPct val="0"/>
        </a:spcBef>
        <a:spcAft>
          <a:spcPct val="0"/>
        </a:spcAft>
        <a:defRPr sz="3200" b="1">
          <a:solidFill>
            <a:schemeClr val="bg1"/>
          </a:solidFill>
          <a:latin typeface="Arial" charset="0"/>
          <a:cs typeface="Arial" charset="0"/>
        </a:defRPr>
      </a:lvl8pPr>
      <a:lvl9pPr marL="1828800" algn="l" rtl="0" fontAlgn="base">
        <a:spcBef>
          <a:spcPct val="0"/>
        </a:spcBef>
        <a:spcAft>
          <a:spcPct val="0"/>
        </a:spcAft>
        <a:defRPr sz="3200" b="1">
          <a:solidFill>
            <a:schemeClr val="bg1"/>
          </a:solidFill>
          <a:latin typeface="Arial" charset="0"/>
          <a:cs typeface="Arial" charset="0"/>
        </a:defRPr>
      </a:lvl9pPr>
    </p:titleStyle>
    <p:bodyStyle>
      <a:lvl1pPr marL="342900" indent="-342900" algn="l" rtl="0" eaLnBrk="0" fontAlgn="base" hangingPunct="0">
        <a:spcBef>
          <a:spcPct val="20000"/>
        </a:spcBef>
        <a:spcAft>
          <a:spcPct val="0"/>
        </a:spcAft>
        <a:buChar char="•"/>
        <a:defRPr sz="2800">
          <a:solidFill>
            <a:srgbClr val="640064"/>
          </a:solidFill>
          <a:latin typeface="+mn-lt"/>
          <a:ea typeface="+mn-ea"/>
          <a:cs typeface="+mn-cs"/>
        </a:defRPr>
      </a:lvl1pPr>
      <a:lvl2pPr marL="742950" indent="-285750" algn="l" rtl="0" eaLnBrk="0" fontAlgn="base" hangingPunct="0">
        <a:spcBef>
          <a:spcPct val="20000"/>
        </a:spcBef>
        <a:spcAft>
          <a:spcPct val="0"/>
        </a:spcAft>
        <a:buChar char="–"/>
        <a:defRPr sz="2400">
          <a:solidFill>
            <a:srgbClr val="640064"/>
          </a:solidFill>
          <a:latin typeface="+mn-lt"/>
          <a:cs typeface="+mn-cs"/>
        </a:defRPr>
      </a:lvl2pPr>
      <a:lvl3pPr marL="1143000" indent="-228600" algn="l" rtl="0" eaLnBrk="0" fontAlgn="base" hangingPunct="0">
        <a:spcBef>
          <a:spcPct val="20000"/>
        </a:spcBef>
        <a:spcAft>
          <a:spcPct val="0"/>
        </a:spcAft>
        <a:buChar char="•"/>
        <a:defRPr sz="2000">
          <a:solidFill>
            <a:srgbClr val="640064"/>
          </a:solidFill>
          <a:latin typeface="+mn-lt"/>
          <a:cs typeface="+mn-cs"/>
        </a:defRPr>
      </a:lvl3pPr>
      <a:lvl4pPr marL="1600200" indent="-228600" algn="l" rtl="0" eaLnBrk="0" fontAlgn="base" hangingPunct="0">
        <a:spcBef>
          <a:spcPct val="20000"/>
        </a:spcBef>
        <a:spcAft>
          <a:spcPct val="0"/>
        </a:spcAft>
        <a:buChar char="–"/>
        <a:defRPr>
          <a:solidFill>
            <a:srgbClr val="640064"/>
          </a:solidFill>
          <a:latin typeface="+mn-lt"/>
          <a:cs typeface="+mn-cs"/>
        </a:defRPr>
      </a:lvl4pPr>
      <a:lvl5pPr marL="2057400" indent="-228600" algn="l" rtl="0" eaLnBrk="0" fontAlgn="base" hangingPunct="0">
        <a:spcBef>
          <a:spcPct val="20000"/>
        </a:spcBef>
        <a:spcAft>
          <a:spcPct val="0"/>
        </a:spcAft>
        <a:buChar char="»"/>
        <a:defRPr>
          <a:solidFill>
            <a:srgbClr val="640064"/>
          </a:solidFill>
          <a:latin typeface="+mn-lt"/>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2" Type="http://schemas.microsoft.com/office/2007/relationships/media" Target="../media/media11.m4a"/><Relationship Id="rId1" Type="http://schemas.openxmlformats.org/officeDocument/2006/relationships/tags" Target="../tags/tag5.xml"/><Relationship Id="rId6" Type="http://schemas.openxmlformats.org/officeDocument/2006/relationships/image" Target="../media/image4.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6.xml"/><Relationship Id="rId6" Type="http://schemas.openxmlformats.org/officeDocument/2006/relationships/image" Target="../media/image9.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audio" Target="../media/media14.m4a"/><Relationship Id="rId2" Type="http://schemas.microsoft.com/office/2007/relationships/media" Target="../media/media14.m4a"/><Relationship Id="rId1" Type="http://schemas.openxmlformats.org/officeDocument/2006/relationships/tags" Target="../tags/tag7.xml"/><Relationship Id="rId6" Type="http://schemas.openxmlformats.org/officeDocument/2006/relationships/image" Target="../media/image4.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audio" Target="../media/media15.m4a"/><Relationship Id="rId7" Type="http://schemas.openxmlformats.org/officeDocument/2006/relationships/image" Target="../media/image11.png"/><Relationship Id="rId2" Type="http://schemas.microsoft.com/office/2007/relationships/media" Target="../media/media15.m4a"/><Relationship Id="rId1" Type="http://schemas.openxmlformats.org/officeDocument/2006/relationships/tags" Target="../tags/tag8.xml"/><Relationship Id="rId6" Type="http://schemas.openxmlformats.org/officeDocument/2006/relationships/image" Target="../media/image10.png"/><Relationship Id="rId5" Type="http://schemas.openxmlformats.org/officeDocument/2006/relationships/notesSlide" Target="../notesSlides/notesSlide16.xml"/><Relationship Id="rId10" Type="http://schemas.openxmlformats.org/officeDocument/2006/relationships/image" Target="../media/image4.png"/><Relationship Id="rId4" Type="http://schemas.openxmlformats.org/officeDocument/2006/relationships/slideLayout" Target="../slideLayouts/slideLayout2.xml"/><Relationship Id="rId9"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4.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4.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4.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audio" Target="../media/media18.m4a"/><Relationship Id="rId7" Type="http://schemas.openxmlformats.org/officeDocument/2006/relationships/image" Target="../media/image15.png"/><Relationship Id="rId2" Type="http://schemas.microsoft.com/office/2007/relationships/media" Target="../media/media18.m4a"/><Relationship Id="rId1" Type="http://schemas.openxmlformats.org/officeDocument/2006/relationships/tags" Target="../tags/tag9.xml"/><Relationship Id="rId6" Type="http://schemas.openxmlformats.org/officeDocument/2006/relationships/image" Target="../media/image14.png"/><Relationship Id="rId5" Type="http://schemas.openxmlformats.org/officeDocument/2006/relationships/notesSlide" Target="../notesSlides/notesSlide20.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2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9.m4a"/><Relationship Id="rId7" Type="http://schemas.openxmlformats.org/officeDocument/2006/relationships/image" Target="../media/image18.png"/><Relationship Id="rId2" Type="http://schemas.microsoft.com/office/2007/relationships/media" Target="../media/media19.m4a"/><Relationship Id="rId1" Type="http://schemas.openxmlformats.org/officeDocument/2006/relationships/tags" Target="../tags/tag10.xml"/><Relationship Id="rId6" Type="http://schemas.openxmlformats.org/officeDocument/2006/relationships/image" Target="../media/image17.png"/><Relationship Id="rId5" Type="http://schemas.openxmlformats.org/officeDocument/2006/relationships/notesSlide" Target="../notesSlides/notesSlide21.xml"/><Relationship Id="rId4"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4.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audio" Target="../media/media21.m4a"/><Relationship Id="rId7" Type="http://schemas.openxmlformats.org/officeDocument/2006/relationships/image" Target="../media/image4.png"/><Relationship Id="rId2" Type="http://schemas.microsoft.com/office/2007/relationships/media" Target="../media/media21.m4a"/><Relationship Id="rId1" Type="http://schemas.openxmlformats.org/officeDocument/2006/relationships/tags" Target="../tags/tag11.xml"/><Relationship Id="rId6" Type="http://schemas.openxmlformats.org/officeDocument/2006/relationships/image" Target="../media/image19.png"/><Relationship Id="rId5" Type="http://schemas.openxmlformats.org/officeDocument/2006/relationships/notesSlide" Target="../notesSlides/notesSlide23.xml"/><Relationship Id="rId4"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4.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4.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hyperlink" Target="https://www.learnpython.org/en/Loops" TargetMode="External"/><Relationship Id="rId5" Type="http://schemas.openxmlformats.org/officeDocument/2006/relationships/hyperlink" Target="https://docs.python.org/3/reference/compound_stmts.html#while" TargetMode="External"/><Relationship Id="rId4"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2.xml"/><Relationship Id="rId6" Type="http://schemas.openxmlformats.org/officeDocument/2006/relationships/image" Target="../media/image4.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4.png"/><Relationship Id="rId2" Type="http://schemas.microsoft.com/office/2007/relationships/media" Target="../media/media9.m4a"/><Relationship Id="rId1" Type="http://schemas.openxmlformats.org/officeDocument/2006/relationships/tags" Target="../tags/tag4.xml"/><Relationship Id="rId6" Type="http://schemas.openxmlformats.org/officeDocument/2006/relationships/image" Target="../media/image7.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Line 15"/>
          <p:cNvSpPr>
            <a:spLocks noChangeShapeType="1"/>
          </p:cNvSpPr>
          <p:nvPr/>
        </p:nvSpPr>
        <p:spPr bwMode="auto">
          <a:xfrm>
            <a:off x="1676400" y="1044575"/>
            <a:ext cx="7315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7" name="Rectangle 3"/>
          <p:cNvSpPr>
            <a:spLocks noGrp="1" noChangeArrowheads="1"/>
          </p:cNvSpPr>
          <p:nvPr>
            <p:ph type="subTitle" idx="1"/>
          </p:nvPr>
        </p:nvSpPr>
        <p:spPr>
          <a:xfrm>
            <a:off x="1905000" y="1676400"/>
            <a:ext cx="6629400" cy="1311128"/>
          </a:xfrm>
        </p:spPr>
        <p:txBody>
          <a:bodyPr/>
          <a:lstStyle/>
          <a:p>
            <a:r>
              <a:rPr lang="en-GB" b="1" dirty="0">
                <a:latin typeface="Arial Narrow" panose="020B0606020202030204" pitchFamily="34" charset="0"/>
              </a:rPr>
              <a:t>Repetition Structure I </a:t>
            </a:r>
            <a:r>
              <a:rPr lang="en-GB" sz="3600" b="1" dirty="0">
                <a:latin typeface="Arial Narrow" panose="020B0606020202030204" pitchFamily="34" charset="0"/>
              </a:rPr>
              <a:t> </a:t>
            </a:r>
          </a:p>
          <a:p>
            <a:r>
              <a:rPr lang="en-GB" sz="3600" b="1" dirty="0">
                <a:latin typeface="Arial Narrow" panose="020B0606020202030204" pitchFamily="34" charset="0"/>
              </a:rPr>
              <a:t>while loop and flow control</a:t>
            </a:r>
          </a:p>
        </p:txBody>
      </p:sp>
      <p:pic>
        <p:nvPicPr>
          <p:cNvPr id="2" name="Audio 1">
            <a:hlinkClick r:id="" action="ppaction://media"/>
            <a:extLst>
              <a:ext uri="{FF2B5EF4-FFF2-40B4-BE49-F238E27FC236}">
                <a16:creationId xmlns:a16="http://schemas.microsoft.com/office/drawing/2014/main" id="{3725637D-AD40-47D7-B057-86802EB02F6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1946"/>
    </mc:Choice>
    <mc:Fallback xmlns="">
      <p:transition spd="slow" advTm="519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Marseille">
            <a:hlinkClick r:id="" action="ppaction://media"/>
            <a:extLst>
              <a:ext uri="{FF2B5EF4-FFF2-40B4-BE49-F238E27FC236}">
                <a16:creationId xmlns:a16="http://schemas.microsoft.com/office/drawing/2014/main" id="{87AEB8F3-FC88-4E81-831D-6949D7784DE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58200" y="152400"/>
            <a:ext cx="487363" cy="487363"/>
          </a:xfrm>
          <a:prstGeom prst="rect">
            <a:avLst/>
          </a:prstGeom>
        </p:spPr>
      </p:pic>
      <p:sp>
        <p:nvSpPr>
          <p:cNvPr id="4" name="Rectangle 3">
            <a:extLst>
              <a:ext uri="{FF2B5EF4-FFF2-40B4-BE49-F238E27FC236}">
                <a16:creationId xmlns:a16="http://schemas.microsoft.com/office/drawing/2014/main" id="{1AD08463-6B0A-418E-9896-24736FDD7B31}"/>
              </a:ext>
            </a:extLst>
          </p:cNvPr>
          <p:cNvSpPr txBox="1">
            <a:spLocks noChangeArrowheads="1"/>
          </p:cNvSpPr>
          <p:nvPr/>
        </p:nvSpPr>
        <p:spPr bwMode="auto">
          <a:xfrm>
            <a:off x="838200" y="1524000"/>
            <a:ext cx="7467600" cy="3733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eaLnBrk="1" fontAlgn="base" hangingPunct="1">
              <a:spcBef>
                <a:spcPct val="20000"/>
              </a:spcBef>
              <a:spcAft>
                <a:spcPct val="0"/>
              </a:spcAft>
              <a:buChar char="»"/>
              <a:defRPr>
                <a:solidFill>
                  <a:schemeClr val="accent2"/>
                </a:solidFill>
                <a:latin typeface="+mn-lt"/>
                <a:cs typeface="+mn-cs"/>
              </a:defRPr>
            </a:lvl6pPr>
            <a:lvl7pPr marL="2971800" indent="-228600" algn="l" rtl="0" eaLnBrk="1" fontAlgn="base" hangingPunct="1">
              <a:spcBef>
                <a:spcPct val="20000"/>
              </a:spcBef>
              <a:spcAft>
                <a:spcPct val="0"/>
              </a:spcAft>
              <a:buChar char="»"/>
              <a:defRPr>
                <a:solidFill>
                  <a:schemeClr val="accent2"/>
                </a:solidFill>
                <a:latin typeface="+mn-lt"/>
                <a:cs typeface="+mn-cs"/>
              </a:defRPr>
            </a:lvl7pPr>
            <a:lvl8pPr marL="3429000" indent="-228600" algn="l" rtl="0" eaLnBrk="1" fontAlgn="base" hangingPunct="1">
              <a:spcBef>
                <a:spcPct val="20000"/>
              </a:spcBef>
              <a:spcAft>
                <a:spcPct val="0"/>
              </a:spcAft>
              <a:buChar char="»"/>
              <a:defRPr>
                <a:solidFill>
                  <a:schemeClr val="accent2"/>
                </a:solidFill>
                <a:latin typeface="+mn-lt"/>
                <a:cs typeface="+mn-cs"/>
              </a:defRPr>
            </a:lvl8pPr>
            <a:lvl9pPr marL="3886200" indent="-228600" algn="l" rtl="0" eaLnBrk="1" fontAlgn="base" hangingPunct="1">
              <a:spcBef>
                <a:spcPct val="20000"/>
              </a:spcBef>
              <a:spcAft>
                <a:spcPct val="0"/>
              </a:spcAft>
              <a:buChar char="»"/>
              <a:defRPr>
                <a:solidFill>
                  <a:schemeClr val="accent2"/>
                </a:solidFill>
                <a:latin typeface="+mn-lt"/>
                <a:cs typeface="+mn-cs"/>
              </a:defRPr>
            </a:lvl9pPr>
          </a:lstStyle>
          <a:p>
            <a:pPr marL="0" indent="0" algn="ctr">
              <a:buFontTx/>
              <a:buNone/>
              <a:defRPr/>
            </a:pPr>
            <a:r>
              <a:rPr lang="en-GB" altLang="zh-CN" sz="6000" b="1" kern="0" dirty="0">
                <a:solidFill>
                  <a:srgbClr val="640064"/>
                </a:solidFill>
                <a:effectLst>
                  <a:outerShdw blurRad="38100" dist="38100" dir="2700000" algn="tl">
                    <a:srgbClr val="C0C0C0"/>
                  </a:outerShdw>
                </a:effectLst>
                <a:latin typeface="Kristen ITC" panose="03050502040202030202" pitchFamily="66" charset="0"/>
                <a:ea typeface="Tahoma" panose="020B0604030504040204" pitchFamily="34" charset="0"/>
                <a:cs typeface="Tahoma" panose="020B0604030504040204" pitchFamily="34" charset="0"/>
              </a:rPr>
              <a:t>Activity Break!</a:t>
            </a:r>
          </a:p>
          <a:p>
            <a:pPr marL="0" indent="0">
              <a:buNone/>
            </a:pPr>
            <a:r>
              <a:rPr lang="en-US" altLang="en-US" sz="2400" b="1" dirty="0">
                <a:solidFill>
                  <a:schemeClr val="tx1"/>
                </a:solidFill>
                <a:latin typeface="Arial Narrow" panose="020B0606020202030204" pitchFamily="34" charset="0"/>
              </a:rPr>
              <a:t>Lecture activities are in a separate file (Word document)</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You are required to submit your solution for the activities in </a:t>
            </a:r>
            <a:r>
              <a:rPr lang="en-US" altLang="en-US" sz="2400" b="1" dirty="0" err="1">
                <a:solidFill>
                  <a:schemeClr val="tx1"/>
                </a:solidFill>
                <a:latin typeface="Arial Narrow" panose="020B0606020202030204" pitchFamily="34" charset="0"/>
              </a:rPr>
              <a:t>POLITEMall</a:t>
            </a:r>
            <a:r>
              <a:rPr lang="en-US" altLang="en-US" sz="2400" b="1" dirty="0">
                <a:solidFill>
                  <a:schemeClr val="tx1"/>
                </a:solidFill>
                <a:latin typeface="Arial Narrow" panose="020B0606020202030204" pitchFamily="34" charset="0"/>
              </a:rPr>
              <a:t> when you have completed all of them</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Try to work on activity 1 now…</a:t>
            </a:r>
          </a:p>
        </p:txBody>
      </p:sp>
    </p:spTree>
    <p:extLst>
      <p:ext uri="{BB962C8B-B14F-4D97-AF65-F5344CB8AC3E}">
        <p14:creationId xmlns:p14="http://schemas.microsoft.com/office/powerpoint/2010/main" val="3561620643"/>
      </p:ext>
    </p:extLst>
  </p:cSld>
  <p:clrMapOvr>
    <a:masterClrMapping/>
  </p:clrMapOvr>
  <p:transition spd="slow" advTm="9000">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Terminate with Sentinel</a:t>
            </a:r>
            <a:endParaRPr lang="en-US" dirty="0"/>
          </a:p>
        </p:txBody>
      </p:sp>
      <p:sp>
        <p:nvSpPr>
          <p:cNvPr id="3" name="Content Placeholder 2"/>
          <p:cNvSpPr>
            <a:spLocks noGrp="1"/>
          </p:cNvSpPr>
          <p:nvPr>
            <p:ph idx="1"/>
          </p:nvPr>
        </p:nvSpPr>
        <p:spPr/>
        <p:txBody>
          <a:bodyPr/>
          <a:lstStyle/>
          <a:p>
            <a:pPr marL="339725" indent="-339725">
              <a:buFont typeface="Wingdings" panose="05000000000000000000" pitchFamily="2" charset="2"/>
              <a:buChar char="q"/>
            </a:pPr>
            <a:r>
              <a:rPr lang="en-US" b="1" dirty="0">
                <a:latin typeface="Arial Narrow" panose="020B0606020202030204" pitchFamily="34" charset="0"/>
              </a:rPr>
              <a:t>A </a:t>
            </a:r>
            <a:r>
              <a:rPr lang="en-US" b="1" dirty="0">
                <a:solidFill>
                  <a:srgbClr val="FF0000"/>
                </a:solidFill>
                <a:latin typeface="Arial Narrow" panose="020B0606020202030204" pitchFamily="34" charset="0"/>
              </a:rPr>
              <a:t>sentinel</a:t>
            </a:r>
            <a:r>
              <a:rPr lang="en-US" b="1" dirty="0">
                <a:latin typeface="Arial Narrow" panose="020B0606020202030204" pitchFamily="34" charset="0"/>
              </a:rPr>
              <a:t> (also known as a </a:t>
            </a:r>
            <a:r>
              <a:rPr lang="en-US" b="1" dirty="0">
                <a:solidFill>
                  <a:srgbClr val="FF0000"/>
                </a:solidFill>
                <a:latin typeface="Arial Narrow" panose="020B0606020202030204" pitchFamily="34" charset="0"/>
              </a:rPr>
              <a:t>flag</a:t>
            </a:r>
            <a:r>
              <a:rPr lang="en-US" b="1" dirty="0">
                <a:latin typeface="Arial Narrow" panose="020B0606020202030204" pitchFamily="34" charset="0"/>
              </a:rPr>
              <a:t>) is a special variable used as a </a:t>
            </a:r>
            <a:r>
              <a:rPr lang="en-US" b="1" i="1" dirty="0">
                <a:solidFill>
                  <a:schemeClr val="tx1"/>
                </a:solidFill>
                <a:latin typeface="Arial Narrow" panose="020B0606020202030204" pitchFamily="34" charset="0"/>
              </a:rPr>
              <a:t>condition of termination</a:t>
            </a:r>
            <a:r>
              <a:rPr lang="en-US" b="1" dirty="0">
                <a:solidFill>
                  <a:schemeClr val="tx1"/>
                </a:solidFill>
                <a:latin typeface="Arial Narrow" panose="020B0606020202030204" pitchFamily="34" charset="0"/>
              </a:rPr>
              <a:t>,</a:t>
            </a:r>
            <a:r>
              <a:rPr lang="en-US" b="1" dirty="0">
                <a:latin typeface="Arial Narrow" panose="020B0606020202030204" pitchFamily="34" charset="0"/>
              </a:rPr>
              <a:t> typically in a loop</a:t>
            </a:r>
          </a:p>
          <a:p>
            <a:pPr marL="339725" indent="-339725">
              <a:buFont typeface="Wingdings" panose="05000000000000000000" pitchFamily="2" charset="2"/>
              <a:buChar char="q"/>
            </a:pPr>
            <a:r>
              <a:rPr lang="en-US" b="1" dirty="0">
                <a:latin typeface="Arial Narrow" panose="020B0606020202030204" pitchFamily="34" charset="0"/>
              </a:rPr>
              <a:t>When the sentinel has a specific value (or set of values), the loop terminates after the current iteration</a:t>
            </a:r>
          </a:p>
          <a:p>
            <a:pPr marL="339725" indent="-339725">
              <a:buFont typeface="Wingdings" panose="05000000000000000000" pitchFamily="2" charset="2"/>
              <a:buChar char="q"/>
            </a:pPr>
            <a:endParaRPr lang="en-US" b="1" dirty="0">
              <a:latin typeface="Arial Narrow" panose="020B0606020202030204" pitchFamily="34" charset="0"/>
            </a:endParaRPr>
          </a:p>
          <a:p>
            <a:pPr marL="339725" indent="-339725">
              <a:buFont typeface="Wingdings" panose="05000000000000000000" pitchFamily="2" charset="2"/>
              <a:buChar char="q"/>
            </a:pPr>
            <a:r>
              <a:rPr lang="en-US" b="1" dirty="0">
                <a:latin typeface="Arial Narrow" panose="020B0606020202030204" pitchFamily="34" charset="0"/>
              </a:rPr>
              <a:t>Typical use of sentinel:</a:t>
            </a:r>
          </a:p>
        </p:txBody>
      </p:sp>
      <p:sp>
        <p:nvSpPr>
          <p:cNvPr id="5" name="TextBox 4">
            <a:extLst>
              <a:ext uri="{FF2B5EF4-FFF2-40B4-BE49-F238E27FC236}">
                <a16:creationId xmlns:a16="http://schemas.microsoft.com/office/drawing/2014/main" id="{9244A954-CA49-4DBA-9450-053BEB8BB36E}"/>
              </a:ext>
            </a:extLst>
          </p:cNvPr>
          <p:cNvSpPr txBox="1"/>
          <p:nvPr/>
        </p:nvSpPr>
        <p:spPr>
          <a:xfrm>
            <a:off x="1676400" y="3886200"/>
            <a:ext cx="5979513" cy="1569660"/>
          </a:xfrm>
          <a:prstGeom prst="rect">
            <a:avLst/>
          </a:prstGeom>
          <a:solidFill>
            <a:schemeClr val="bg1"/>
          </a:solidFill>
          <a:ln>
            <a:solidFill>
              <a:schemeClr val="tx1"/>
            </a:solidFill>
          </a:ln>
        </p:spPr>
        <p:txBody>
          <a:bodyPr wrap="square" rtlCol="0">
            <a:spAutoFit/>
          </a:bodyPr>
          <a:lstStyle/>
          <a:p>
            <a:r>
              <a:rPr lang="en-US" sz="2400" b="1" dirty="0">
                <a:solidFill>
                  <a:srgbClr val="0000FF"/>
                </a:solidFill>
                <a:latin typeface="Arial Narrow" panose="020B0606020202030204" pitchFamily="34" charset="0"/>
                <a:cs typeface="Arial" panose="020B0604020202020204" pitchFamily="34" charset="0"/>
              </a:rPr>
              <a:t>     Initialize sentinel to non-termination value</a:t>
            </a:r>
          </a:p>
          <a:p>
            <a:r>
              <a:rPr lang="en-US" sz="2400" b="1" dirty="0">
                <a:solidFill>
                  <a:srgbClr val="0000FF"/>
                </a:solidFill>
                <a:latin typeface="Arial Narrow" panose="020B0606020202030204" pitchFamily="34" charset="0"/>
                <a:cs typeface="Arial" panose="020B0604020202020204" pitchFamily="34" charset="0"/>
              </a:rPr>
              <a:t>     WHILE not (sentinel has termination value)</a:t>
            </a:r>
          </a:p>
          <a:p>
            <a:r>
              <a:rPr lang="en-US" sz="2400" b="1" dirty="0">
                <a:solidFill>
                  <a:srgbClr val="0000FF"/>
                </a:solidFill>
                <a:latin typeface="Arial Narrow" panose="020B0606020202030204" pitchFamily="34" charset="0"/>
                <a:cs typeface="Arial" panose="020B0604020202020204" pitchFamily="34" charset="0"/>
              </a:rPr>
              <a:t>	…</a:t>
            </a:r>
          </a:p>
          <a:p>
            <a:r>
              <a:rPr lang="en-US" sz="2400" b="1" dirty="0">
                <a:solidFill>
                  <a:srgbClr val="0000FF"/>
                </a:solidFill>
                <a:latin typeface="Arial Narrow" panose="020B0606020202030204" pitchFamily="34" charset="0"/>
                <a:cs typeface="Arial" panose="020B0604020202020204" pitchFamily="34" charset="0"/>
              </a:rPr>
              <a:t>     ENDWHILE</a:t>
            </a:r>
          </a:p>
        </p:txBody>
      </p:sp>
      <p:pic>
        <p:nvPicPr>
          <p:cNvPr id="7" name="Audio 6">
            <a:hlinkClick r:id="" action="ppaction://media"/>
            <a:extLst>
              <a:ext uri="{FF2B5EF4-FFF2-40B4-BE49-F238E27FC236}">
                <a16:creationId xmlns:a16="http://schemas.microsoft.com/office/drawing/2014/main" id="{82626A85-6086-4B62-8729-933875EEEBCE}"/>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439258130"/>
      </p:ext>
    </p:extLst>
  </p:cSld>
  <p:clrMapOvr>
    <a:masterClrMapping/>
  </p:clrMapOvr>
  <p:transition spd="slow" advTm="48597">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0"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7"/>
                </p:tgtEl>
              </p:cMediaNode>
            </p:audio>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Example: Terminate with Sentinel</a:t>
            </a:r>
            <a:endParaRPr lang="en-US" dirty="0"/>
          </a:p>
        </p:txBody>
      </p:sp>
      <p:sp>
        <p:nvSpPr>
          <p:cNvPr id="3" name="Content Placeholder 2"/>
          <p:cNvSpPr>
            <a:spLocks noGrp="1"/>
          </p:cNvSpPr>
          <p:nvPr>
            <p:ph idx="1"/>
          </p:nvPr>
        </p:nvSpPr>
        <p:spPr/>
        <p:txBody>
          <a:bodyPr/>
          <a:lstStyle/>
          <a:p>
            <a:pPr marL="0" indent="0">
              <a:buNone/>
            </a:pPr>
            <a:r>
              <a:rPr lang="en-US" b="1" dirty="0">
                <a:latin typeface="Arial Narrow" panose="020B0606020202030204" pitchFamily="34" charset="0"/>
              </a:rPr>
              <a:t>Prompt the user for pin until correct pin has been entered</a:t>
            </a:r>
          </a:p>
          <a:p>
            <a:pPr marL="457200" lvl="1" indent="0">
              <a:buNone/>
            </a:pPr>
            <a:endParaRPr lang="en-US" dirty="0"/>
          </a:p>
        </p:txBody>
      </p:sp>
      <p:sp>
        <p:nvSpPr>
          <p:cNvPr id="6" name="TextBox 5"/>
          <p:cNvSpPr txBox="1"/>
          <p:nvPr/>
        </p:nvSpPr>
        <p:spPr>
          <a:xfrm>
            <a:off x="1295400" y="1806159"/>
            <a:ext cx="6007767" cy="1569660"/>
          </a:xfrm>
          <a:prstGeom prst="rect">
            <a:avLst/>
          </a:prstGeom>
          <a:solidFill>
            <a:schemeClr val="accent5"/>
          </a:solidFill>
          <a:ln>
            <a:solidFill>
              <a:schemeClr val="tx1"/>
            </a:solidFill>
          </a:ln>
        </p:spPr>
        <p:txBody>
          <a:bodyPr wrap="square" rtlCol="0">
            <a:spAutoFit/>
          </a:bodyPr>
          <a:lstStyle/>
          <a:p>
            <a:pPr>
              <a:lnSpc>
                <a:spcPct val="120000"/>
              </a:lnSpc>
            </a:pPr>
            <a:r>
              <a:rPr lang="en-US" dirty="0">
                <a:latin typeface="Calibri" panose="020F0502020204030204" pitchFamily="34" charset="0"/>
                <a:cs typeface="Calibri" panose="020F0502020204030204" pitchFamily="34" charset="0"/>
              </a:rPr>
              <a:t>   </a:t>
            </a:r>
            <a:r>
              <a:rPr lang="en-US" sz="2000" dirty="0">
                <a:latin typeface="Calibri" panose="020F0502020204030204" pitchFamily="34" charset="0"/>
                <a:cs typeface="Calibri" panose="020F0502020204030204" pitchFamily="34" charset="0"/>
              </a:rPr>
              <a:t>pin = 0</a:t>
            </a:r>
          </a:p>
          <a:p>
            <a:pPr>
              <a:lnSpc>
                <a:spcPct val="120000"/>
              </a:lnSpc>
            </a:pPr>
            <a:r>
              <a:rPr lang="en-US" sz="2000" dirty="0">
                <a:latin typeface="Calibri" panose="020F0502020204030204" pitchFamily="34" charset="0"/>
                <a:cs typeface="Calibri" panose="020F0502020204030204" pitchFamily="34" charset="0"/>
              </a:rPr>
              <a:t>   while pin !=  '12345':</a:t>
            </a:r>
          </a:p>
          <a:p>
            <a:pPr>
              <a:lnSpc>
                <a:spcPct val="120000"/>
              </a:lnSpc>
            </a:pPr>
            <a:r>
              <a:rPr lang="en-US" sz="2000" dirty="0">
                <a:latin typeface="Calibri" panose="020F0502020204030204" pitchFamily="34" charset="0"/>
                <a:cs typeface="Calibri" panose="020F0502020204030204" pitchFamily="34" charset="0"/>
              </a:rPr>
              <a:t>            pin = input('Enter pin: ')</a:t>
            </a:r>
          </a:p>
          <a:p>
            <a:pPr>
              <a:lnSpc>
                <a:spcPct val="120000"/>
              </a:lnSpc>
            </a:pPr>
            <a:r>
              <a:rPr lang="en-US" sz="2000" dirty="0">
                <a:latin typeface="Calibri" panose="020F0502020204030204" pitchFamily="34" charset="0"/>
                <a:cs typeface="Calibri" panose="020F0502020204030204" pitchFamily="34" charset="0"/>
              </a:rPr>
              <a:t>   print('Correct pin entered')</a:t>
            </a:r>
          </a:p>
        </p:txBody>
      </p:sp>
      <p:pic>
        <p:nvPicPr>
          <p:cNvPr id="4" name="Picture 3"/>
          <p:cNvPicPr>
            <a:picLocks noChangeAspect="1"/>
          </p:cNvPicPr>
          <p:nvPr/>
        </p:nvPicPr>
        <p:blipFill>
          <a:blip r:embed="rId5"/>
          <a:stretch>
            <a:fillRect/>
          </a:stretch>
        </p:blipFill>
        <p:spPr>
          <a:xfrm>
            <a:off x="5410200" y="3886200"/>
            <a:ext cx="2667000" cy="1032844"/>
          </a:xfrm>
          <a:prstGeom prst="rect">
            <a:avLst/>
          </a:prstGeom>
          <a:ln>
            <a:solidFill>
              <a:schemeClr val="tx1"/>
            </a:solidFill>
          </a:ln>
        </p:spPr>
      </p:pic>
      <p:pic>
        <p:nvPicPr>
          <p:cNvPr id="10" name="Audio 9">
            <a:hlinkClick r:id="" action="ppaction://media"/>
            <a:extLst>
              <a:ext uri="{FF2B5EF4-FFF2-40B4-BE49-F238E27FC236}">
                <a16:creationId xmlns:a16="http://schemas.microsoft.com/office/drawing/2014/main" id="{90D1AFCB-B876-42B9-8071-D49FB18D82E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481155160"/>
      </p:ext>
    </p:extLst>
  </p:cSld>
  <p:clrMapOvr>
    <a:masterClrMapping/>
  </p:clrMapOvr>
  <p:transition spd="slow" advTm="33578">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Example: Terminate with Sentinel</a:t>
            </a:r>
            <a:endParaRPr lang="en-US" dirty="0"/>
          </a:p>
        </p:txBody>
      </p:sp>
      <p:sp>
        <p:nvSpPr>
          <p:cNvPr id="3" name="Content Placeholder 2"/>
          <p:cNvSpPr>
            <a:spLocks noGrp="1"/>
          </p:cNvSpPr>
          <p:nvPr>
            <p:ph idx="1"/>
          </p:nvPr>
        </p:nvSpPr>
        <p:spPr/>
        <p:txBody>
          <a:bodyPr/>
          <a:lstStyle/>
          <a:p>
            <a:pPr marL="0" indent="0">
              <a:buNone/>
            </a:pPr>
            <a:r>
              <a:rPr lang="en-US" b="1" dirty="0">
                <a:latin typeface="Arial Narrow" panose="020B0606020202030204" pitchFamily="34" charset="0"/>
              </a:rPr>
              <a:t>Prompt the user for pin until correct pin has been entered</a:t>
            </a:r>
          </a:p>
          <a:p>
            <a:pPr marL="457200" lvl="1" indent="0">
              <a:buNone/>
            </a:pPr>
            <a:endParaRPr lang="en-US" dirty="0"/>
          </a:p>
        </p:txBody>
      </p:sp>
      <p:sp>
        <p:nvSpPr>
          <p:cNvPr id="7" name="TextBox 6"/>
          <p:cNvSpPr txBox="1"/>
          <p:nvPr/>
        </p:nvSpPr>
        <p:spPr>
          <a:xfrm>
            <a:off x="990601" y="1720840"/>
            <a:ext cx="6400800" cy="3391698"/>
          </a:xfrm>
          <a:prstGeom prst="rect">
            <a:avLst/>
          </a:prstGeom>
          <a:solidFill>
            <a:schemeClr val="accent5"/>
          </a:solidFill>
          <a:ln>
            <a:solidFill>
              <a:schemeClr val="tx1"/>
            </a:solidFill>
          </a:ln>
        </p:spPr>
        <p:txBody>
          <a:bodyPr wrap="square" rtlCol="0">
            <a:spAutoFit/>
          </a:bodyPr>
          <a:lstStyle/>
          <a:p>
            <a:pPr>
              <a:lnSpc>
                <a:spcPct val="120000"/>
              </a:lnSpc>
            </a:pPr>
            <a:r>
              <a:rPr lang="en-US" sz="2000" dirty="0" err="1">
                <a:latin typeface="Calibri" panose="020F0502020204030204" pitchFamily="34" charset="0"/>
                <a:cs typeface="Calibri" panose="020F0502020204030204" pitchFamily="34" charset="0"/>
              </a:rPr>
              <a:t>correct_pin</a:t>
            </a:r>
            <a:r>
              <a:rPr lang="en-US" sz="2000" dirty="0">
                <a:latin typeface="Calibri" panose="020F0502020204030204" pitchFamily="34" charset="0"/>
                <a:cs typeface="Calibri" panose="020F0502020204030204" pitchFamily="34" charset="0"/>
              </a:rPr>
              <a:t> = '12345'</a:t>
            </a:r>
          </a:p>
          <a:p>
            <a:pPr>
              <a:lnSpc>
                <a:spcPct val="120000"/>
              </a:lnSpc>
            </a:pPr>
            <a:r>
              <a:rPr lang="en-US" sz="2000" dirty="0" err="1">
                <a:latin typeface="Calibri" panose="020F0502020204030204" pitchFamily="34" charset="0"/>
                <a:cs typeface="Calibri" panose="020F0502020204030204" pitchFamily="34" charset="0"/>
              </a:rPr>
              <a:t>correct_entry</a:t>
            </a:r>
            <a:r>
              <a:rPr lang="en-US" sz="2000" dirty="0">
                <a:latin typeface="Calibri" panose="020F0502020204030204" pitchFamily="34" charset="0"/>
                <a:cs typeface="Calibri" panose="020F0502020204030204" pitchFamily="34" charset="0"/>
              </a:rPr>
              <a:t> = False</a:t>
            </a:r>
          </a:p>
          <a:p>
            <a:pPr>
              <a:lnSpc>
                <a:spcPct val="120000"/>
              </a:lnSpc>
            </a:pPr>
            <a:r>
              <a:rPr lang="en-US" sz="2000" dirty="0">
                <a:latin typeface="Calibri" panose="020F0502020204030204" pitchFamily="34" charset="0"/>
                <a:cs typeface="Calibri" panose="020F0502020204030204" pitchFamily="34" charset="0"/>
              </a:rPr>
              <a:t>while not(</a:t>
            </a:r>
            <a:r>
              <a:rPr lang="en-US" sz="2000" dirty="0" err="1">
                <a:latin typeface="Calibri" panose="020F0502020204030204" pitchFamily="34" charset="0"/>
                <a:cs typeface="Calibri" panose="020F0502020204030204" pitchFamily="34" charset="0"/>
              </a:rPr>
              <a:t>correct_entry</a:t>
            </a:r>
            <a:r>
              <a:rPr lang="en-US" sz="2000" dirty="0">
                <a:latin typeface="Calibri" panose="020F0502020204030204" pitchFamily="34" charset="0"/>
                <a:cs typeface="Calibri" panose="020F0502020204030204" pitchFamily="34" charset="0"/>
              </a:rPr>
              <a:t>):</a:t>
            </a:r>
          </a:p>
          <a:p>
            <a:pPr>
              <a:lnSpc>
                <a:spcPct val="120000"/>
              </a:lnSpc>
            </a:pPr>
            <a:r>
              <a:rPr lang="en-US" sz="2000" dirty="0">
                <a:latin typeface="Calibri" panose="020F0502020204030204" pitchFamily="34" charset="0"/>
                <a:cs typeface="Calibri" panose="020F0502020204030204" pitchFamily="34" charset="0"/>
              </a:rPr>
              <a:t>    pin = input('Enter pin: ')</a:t>
            </a:r>
          </a:p>
          <a:p>
            <a:pPr>
              <a:lnSpc>
                <a:spcPct val="120000"/>
              </a:lnSpc>
            </a:pPr>
            <a:r>
              <a:rPr lang="en-US" sz="2000" dirty="0">
                <a:latin typeface="Calibri" panose="020F0502020204030204" pitchFamily="34" charset="0"/>
                <a:cs typeface="Calibri" panose="020F0502020204030204" pitchFamily="34" charset="0"/>
              </a:rPr>
              <a:t>    if pin == </a:t>
            </a:r>
            <a:r>
              <a:rPr lang="en-US" sz="2000" dirty="0" err="1">
                <a:latin typeface="Calibri" panose="020F0502020204030204" pitchFamily="34" charset="0"/>
                <a:cs typeface="Calibri" panose="020F0502020204030204" pitchFamily="34" charset="0"/>
              </a:rPr>
              <a:t>correct_pin</a:t>
            </a:r>
            <a:r>
              <a:rPr lang="en-US" sz="2000" dirty="0">
                <a:latin typeface="Calibri" panose="020F0502020204030204" pitchFamily="34" charset="0"/>
                <a:cs typeface="Calibri" panose="020F0502020204030204" pitchFamily="34" charset="0"/>
              </a:rPr>
              <a:t>:</a:t>
            </a:r>
          </a:p>
          <a:p>
            <a:pPr>
              <a:lnSpc>
                <a:spcPct val="120000"/>
              </a:lnSpc>
            </a:pPr>
            <a:r>
              <a:rPr lang="en-US" sz="2000" dirty="0">
                <a:latin typeface="Calibri" panose="020F0502020204030204" pitchFamily="34" charset="0"/>
                <a:cs typeface="Calibri" panose="020F0502020204030204" pitchFamily="34" charset="0"/>
              </a:rPr>
              <a:t>        print('Correct pin entered')</a:t>
            </a:r>
          </a:p>
          <a:p>
            <a:pPr>
              <a:lnSpc>
                <a:spcPct val="120000"/>
              </a:lnSpc>
            </a:pP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correct_entry</a:t>
            </a:r>
            <a:r>
              <a:rPr lang="en-US" sz="2000" dirty="0">
                <a:latin typeface="Calibri" panose="020F0502020204030204" pitchFamily="34" charset="0"/>
                <a:cs typeface="Calibri" panose="020F0502020204030204" pitchFamily="34" charset="0"/>
              </a:rPr>
              <a:t> = True</a:t>
            </a:r>
          </a:p>
          <a:p>
            <a:pPr>
              <a:lnSpc>
                <a:spcPct val="120000"/>
              </a:lnSpc>
            </a:pPr>
            <a:r>
              <a:rPr lang="en-US" sz="2000" dirty="0">
                <a:latin typeface="Calibri" panose="020F0502020204030204" pitchFamily="34" charset="0"/>
                <a:cs typeface="Calibri" panose="020F0502020204030204" pitchFamily="34" charset="0"/>
              </a:rPr>
              <a:t>    else:</a:t>
            </a:r>
          </a:p>
          <a:p>
            <a:pPr>
              <a:lnSpc>
                <a:spcPct val="120000"/>
              </a:lnSpc>
            </a:pPr>
            <a:r>
              <a:rPr lang="en-US" sz="2000" dirty="0">
                <a:latin typeface="Calibri" panose="020F0502020204030204" pitchFamily="34" charset="0"/>
                <a:cs typeface="Calibri" panose="020F0502020204030204" pitchFamily="34" charset="0"/>
              </a:rPr>
              <a:t>        print('Incorrect pin. Please try again. ')</a:t>
            </a:r>
          </a:p>
        </p:txBody>
      </p:sp>
      <p:pic>
        <p:nvPicPr>
          <p:cNvPr id="4" name="Picture 3"/>
          <p:cNvPicPr>
            <a:picLocks noChangeAspect="1"/>
          </p:cNvPicPr>
          <p:nvPr/>
        </p:nvPicPr>
        <p:blipFill>
          <a:blip r:embed="rId6"/>
          <a:stretch>
            <a:fillRect/>
          </a:stretch>
        </p:blipFill>
        <p:spPr>
          <a:xfrm>
            <a:off x="4953000" y="2438400"/>
            <a:ext cx="3762054" cy="1753602"/>
          </a:xfrm>
          <a:prstGeom prst="rect">
            <a:avLst/>
          </a:prstGeom>
          <a:ln>
            <a:solidFill>
              <a:schemeClr val="tx1"/>
            </a:solidFill>
          </a:ln>
        </p:spPr>
      </p:pic>
      <p:pic>
        <p:nvPicPr>
          <p:cNvPr id="6" name="Audio 5">
            <a:hlinkClick r:id="" action="ppaction://media"/>
            <a:extLst>
              <a:ext uri="{FF2B5EF4-FFF2-40B4-BE49-F238E27FC236}">
                <a16:creationId xmlns:a16="http://schemas.microsoft.com/office/drawing/2014/main" id="{F0386909-5275-4116-9EB8-41CC91A6060D}"/>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1849456996"/>
      </p:ext>
    </p:extLst>
  </p:cSld>
  <p:clrMapOvr>
    <a:masterClrMapping/>
  </p:clrMapOvr>
  <p:transition spd="slow" advTm="59246">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Marseille">
            <a:hlinkClick r:id="" action="ppaction://media"/>
            <a:extLst>
              <a:ext uri="{FF2B5EF4-FFF2-40B4-BE49-F238E27FC236}">
                <a16:creationId xmlns:a16="http://schemas.microsoft.com/office/drawing/2014/main" id="{87AEB8F3-FC88-4E81-831D-6949D7784DE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58200" y="152400"/>
            <a:ext cx="487363" cy="487363"/>
          </a:xfrm>
          <a:prstGeom prst="rect">
            <a:avLst/>
          </a:prstGeom>
        </p:spPr>
      </p:pic>
      <p:sp>
        <p:nvSpPr>
          <p:cNvPr id="4" name="Rectangle 3">
            <a:extLst>
              <a:ext uri="{FF2B5EF4-FFF2-40B4-BE49-F238E27FC236}">
                <a16:creationId xmlns:a16="http://schemas.microsoft.com/office/drawing/2014/main" id="{1AD08463-6B0A-418E-9896-24736FDD7B31}"/>
              </a:ext>
            </a:extLst>
          </p:cNvPr>
          <p:cNvSpPr txBox="1">
            <a:spLocks noChangeArrowheads="1"/>
          </p:cNvSpPr>
          <p:nvPr/>
        </p:nvSpPr>
        <p:spPr bwMode="auto">
          <a:xfrm>
            <a:off x="838200" y="1524000"/>
            <a:ext cx="7467600" cy="3733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eaLnBrk="1" fontAlgn="base" hangingPunct="1">
              <a:spcBef>
                <a:spcPct val="20000"/>
              </a:spcBef>
              <a:spcAft>
                <a:spcPct val="0"/>
              </a:spcAft>
              <a:buChar char="»"/>
              <a:defRPr>
                <a:solidFill>
                  <a:schemeClr val="accent2"/>
                </a:solidFill>
                <a:latin typeface="+mn-lt"/>
                <a:cs typeface="+mn-cs"/>
              </a:defRPr>
            </a:lvl6pPr>
            <a:lvl7pPr marL="2971800" indent="-228600" algn="l" rtl="0" eaLnBrk="1" fontAlgn="base" hangingPunct="1">
              <a:spcBef>
                <a:spcPct val="20000"/>
              </a:spcBef>
              <a:spcAft>
                <a:spcPct val="0"/>
              </a:spcAft>
              <a:buChar char="»"/>
              <a:defRPr>
                <a:solidFill>
                  <a:schemeClr val="accent2"/>
                </a:solidFill>
                <a:latin typeface="+mn-lt"/>
                <a:cs typeface="+mn-cs"/>
              </a:defRPr>
            </a:lvl7pPr>
            <a:lvl8pPr marL="3429000" indent="-228600" algn="l" rtl="0" eaLnBrk="1" fontAlgn="base" hangingPunct="1">
              <a:spcBef>
                <a:spcPct val="20000"/>
              </a:spcBef>
              <a:spcAft>
                <a:spcPct val="0"/>
              </a:spcAft>
              <a:buChar char="»"/>
              <a:defRPr>
                <a:solidFill>
                  <a:schemeClr val="accent2"/>
                </a:solidFill>
                <a:latin typeface="+mn-lt"/>
                <a:cs typeface="+mn-cs"/>
              </a:defRPr>
            </a:lvl8pPr>
            <a:lvl9pPr marL="3886200" indent="-228600" algn="l" rtl="0" eaLnBrk="1" fontAlgn="base" hangingPunct="1">
              <a:spcBef>
                <a:spcPct val="20000"/>
              </a:spcBef>
              <a:spcAft>
                <a:spcPct val="0"/>
              </a:spcAft>
              <a:buChar char="»"/>
              <a:defRPr>
                <a:solidFill>
                  <a:schemeClr val="accent2"/>
                </a:solidFill>
                <a:latin typeface="+mn-lt"/>
                <a:cs typeface="+mn-cs"/>
              </a:defRPr>
            </a:lvl9pPr>
          </a:lstStyle>
          <a:p>
            <a:pPr marL="0" indent="0" algn="ctr">
              <a:buFontTx/>
              <a:buNone/>
              <a:defRPr/>
            </a:pPr>
            <a:r>
              <a:rPr lang="en-GB" altLang="zh-CN" sz="6000" b="1" kern="0" dirty="0">
                <a:solidFill>
                  <a:srgbClr val="640064"/>
                </a:solidFill>
                <a:effectLst>
                  <a:outerShdw blurRad="38100" dist="38100" dir="2700000" algn="tl">
                    <a:srgbClr val="C0C0C0"/>
                  </a:outerShdw>
                </a:effectLst>
                <a:latin typeface="Kristen ITC" panose="03050502040202030202" pitchFamily="66" charset="0"/>
                <a:ea typeface="Tahoma" panose="020B0604030504040204" pitchFamily="34" charset="0"/>
                <a:cs typeface="Tahoma" panose="020B0604030504040204" pitchFamily="34" charset="0"/>
              </a:rPr>
              <a:t>Activity Break!</a:t>
            </a:r>
          </a:p>
          <a:p>
            <a:pPr marL="0" indent="0">
              <a:buNone/>
            </a:pPr>
            <a:r>
              <a:rPr lang="en-US" altLang="en-US" sz="2400" b="1" dirty="0">
                <a:solidFill>
                  <a:schemeClr val="tx1"/>
                </a:solidFill>
                <a:latin typeface="Arial Narrow" panose="020B0606020202030204" pitchFamily="34" charset="0"/>
              </a:rPr>
              <a:t>Lecture activities are in a separate file (Word document)</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You are required to submit your solution for the activities in </a:t>
            </a:r>
            <a:r>
              <a:rPr lang="en-US" altLang="en-US" sz="2400" b="1" dirty="0" err="1">
                <a:solidFill>
                  <a:schemeClr val="tx1"/>
                </a:solidFill>
                <a:latin typeface="Arial Narrow" panose="020B0606020202030204" pitchFamily="34" charset="0"/>
              </a:rPr>
              <a:t>POLITEMall</a:t>
            </a:r>
            <a:r>
              <a:rPr lang="en-US" altLang="en-US" sz="2400" b="1" dirty="0">
                <a:solidFill>
                  <a:schemeClr val="tx1"/>
                </a:solidFill>
                <a:latin typeface="Arial Narrow" panose="020B0606020202030204" pitchFamily="34" charset="0"/>
              </a:rPr>
              <a:t> when you have completed all of them</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Try to work on activities 2 to 4 now…</a:t>
            </a:r>
          </a:p>
        </p:txBody>
      </p:sp>
    </p:spTree>
    <p:extLst>
      <p:ext uri="{BB962C8B-B14F-4D97-AF65-F5344CB8AC3E}">
        <p14:creationId xmlns:p14="http://schemas.microsoft.com/office/powerpoint/2010/main" val="624243374"/>
      </p:ext>
    </p:extLst>
  </p:cSld>
  <p:clrMapOvr>
    <a:masterClrMapping/>
  </p:clrMapOvr>
  <p:transition spd="slow" advTm="9000">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Infinite Loop</a:t>
            </a:r>
          </a:p>
        </p:txBody>
      </p:sp>
      <p:sp>
        <p:nvSpPr>
          <p:cNvPr id="3" name="Content Placeholder 2"/>
          <p:cNvSpPr>
            <a:spLocks noGrp="1"/>
          </p:cNvSpPr>
          <p:nvPr>
            <p:ph idx="1"/>
          </p:nvPr>
        </p:nvSpPr>
        <p:spPr/>
        <p:txBody>
          <a:bodyPr/>
          <a:lstStyle/>
          <a:p>
            <a:pPr>
              <a:buFont typeface="Wingdings" panose="05000000000000000000" pitchFamily="2" charset="2"/>
              <a:buChar char="q"/>
            </a:pPr>
            <a:r>
              <a:rPr lang="en-US" b="1" dirty="0">
                <a:latin typeface="Arial Narrow" panose="020B0606020202030204" pitchFamily="34" charset="0"/>
              </a:rPr>
              <a:t>A loop that will not terminate is called an </a:t>
            </a:r>
            <a:r>
              <a:rPr lang="en-US" b="1" dirty="0">
                <a:solidFill>
                  <a:srgbClr val="FF0000"/>
                </a:solidFill>
                <a:latin typeface="Arial Narrow" panose="020B0606020202030204" pitchFamily="34" charset="0"/>
              </a:rPr>
              <a:t>infinite loop</a:t>
            </a:r>
            <a:r>
              <a:rPr lang="en-US" b="1" dirty="0">
                <a:latin typeface="Arial Narrow" panose="020B0606020202030204" pitchFamily="34" charset="0"/>
              </a:rPr>
              <a:t>.</a:t>
            </a:r>
          </a:p>
          <a:p>
            <a:pPr>
              <a:buFont typeface="Wingdings" panose="05000000000000000000" pitchFamily="2" charset="2"/>
              <a:buChar char="q"/>
            </a:pPr>
            <a:endParaRPr lang="en-US" b="1" dirty="0">
              <a:latin typeface="Arial Narrow" panose="020B0606020202030204" pitchFamily="34" charset="0"/>
            </a:endParaRPr>
          </a:p>
          <a:p>
            <a:pPr>
              <a:buFont typeface="Wingdings" panose="05000000000000000000" pitchFamily="2" charset="2"/>
              <a:buChar char="q"/>
            </a:pPr>
            <a:r>
              <a:rPr lang="en-SG" b="1" dirty="0">
                <a:latin typeface="Arial Narrow" panose="020B0606020202030204" pitchFamily="34" charset="0"/>
              </a:rPr>
              <a:t>Infinite loop occurs as its </a:t>
            </a:r>
            <a:r>
              <a:rPr lang="en-SG" b="1" i="1" dirty="0">
                <a:solidFill>
                  <a:schemeClr val="tx1"/>
                </a:solidFill>
                <a:latin typeface="Arial Narrow" panose="020B0606020202030204" pitchFamily="34" charset="0"/>
              </a:rPr>
              <a:t>condition always evaluates to </a:t>
            </a:r>
            <a:r>
              <a:rPr lang="en-SG" sz="2400" b="1" i="1" dirty="0">
                <a:solidFill>
                  <a:schemeClr val="tx1"/>
                </a:solidFill>
                <a:latin typeface="Courier New" panose="02070309020205020404" pitchFamily="49" charset="0"/>
                <a:cs typeface="Courier New" panose="02070309020205020404" pitchFamily="49" charset="0"/>
              </a:rPr>
              <a:t>True</a:t>
            </a:r>
            <a:endParaRPr lang="en-US" b="1" i="1" dirty="0">
              <a:solidFill>
                <a:schemeClr val="tx1"/>
              </a:solidFill>
              <a:latin typeface="Arial Narrow" panose="020B0606020202030204" pitchFamily="34" charset="0"/>
            </a:endParaRPr>
          </a:p>
          <a:p>
            <a:pPr>
              <a:buFont typeface="Wingdings" panose="05000000000000000000" pitchFamily="2" charset="2"/>
              <a:buChar char="q"/>
            </a:pPr>
            <a:endParaRPr lang="en-US" b="1" dirty="0">
              <a:latin typeface="Arial Narrow" panose="020B0606020202030204" pitchFamily="34" charset="0"/>
            </a:endParaRPr>
          </a:p>
          <a:p>
            <a:pPr>
              <a:buFont typeface="Wingdings" panose="05000000000000000000" pitchFamily="2" charset="2"/>
              <a:buChar char="q"/>
            </a:pPr>
            <a:r>
              <a:rPr lang="en-US" b="1" dirty="0">
                <a:latin typeface="Arial Narrow" panose="020B0606020202030204" pitchFamily="34" charset="0"/>
              </a:rPr>
              <a:t>Execution of the program can only be stopped by “killing” the program.</a:t>
            </a:r>
          </a:p>
          <a:p>
            <a:pPr>
              <a:buFont typeface="Wingdings" panose="05000000000000000000" pitchFamily="2" charset="2"/>
              <a:buChar char="q"/>
            </a:pPr>
            <a:endParaRPr lang="en-US" b="1" dirty="0">
              <a:latin typeface="Arial Narrow" panose="020B0606020202030204" pitchFamily="34" charset="0"/>
            </a:endParaRPr>
          </a:p>
          <a:p>
            <a:pPr>
              <a:buFont typeface="Wingdings" panose="05000000000000000000" pitchFamily="2" charset="2"/>
              <a:buChar char="q"/>
            </a:pPr>
            <a:r>
              <a:rPr lang="en-US" b="1" dirty="0">
                <a:latin typeface="Arial Narrow" panose="020B0606020202030204" pitchFamily="34" charset="0"/>
              </a:rPr>
              <a:t>So it is important to make sure the </a:t>
            </a:r>
            <a:r>
              <a:rPr lang="en-US" b="1" dirty="0">
                <a:solidFill>
                  <a:srgbClr val="640064"/>
                </a:solidFill>
                <a:latin typeface="Arial Narrow" panose="020B0606020202030204" pitchFamily="34" charset="0"/>
              </a:rPr>
              <a:t>condition of the loop will eventually become false so th</a:t>
            </a:r>
            <a:r>
              <a:rPr lang="en-US" b="1" dirty="0">
                <a:latin typeface="Arial Narrow" panose="020B0606020202030204" pitchFamily="34" charset="0"/>
              </a:rPr>
              <a:t>at the loop will terminate.</a:t>
            </a:r>
          </a:p>
        </p:txBody>
      </p:sp>
      <p:pic>
        <p:nvPicPr>
          <p:cNvPr id="9" name="Audio 8">
            <a:hlinkClick r:id="" action="ppaction://media"/>
            <a:extLst>
              <a:ext uri="{FF2B5EF4-FFF2-40B4-BE49-F238E27FC236}">
                <a16:creationId xmlns:a16="http://schemas.microsoft.com/office/drawing/2014/main" id="{91CD9355-AFE6-4CB1-AC00-8206F0E25FC4}"/>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3031495978"/>
      </p:ext>
    </p:extLst>
  </p:cSld>
  <p:clrMapOvr>
    <a:masterClrMapping/>
  </p:clrMapOvr>
  <p:transition spd="slow" advTm="45566">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animEffect transition="in" filter="fade">
                                      <p:cBhvr>
                                        <p:cTn id="11" dur="500"/>
                                        <p:tgtEl>
                                          <p:spTgt spid="3">
                                            <p:txEl>
                                              <p:pRg st="4" end="4"/>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3">
                                            <p:txEl>
                                              <p:pRg st="6" end="6"/>
                                            </p:txEl>
                                          </p:spTgt>
                                        </p:tgtEl>
                                        <p:attrNameLst>
                                          <p:attrName>style.visibility</p:attrName>
                                        </p:attrNameLst>
                                      </p:cBhvr>
                                      <p:to>
                                        <p:strVal val="visible"/>
                                      </p:to>
                                    </p:set>
                                    <p:animEffect transition="in" filter="fade">
                                      <p:cBhvr>
                                        <p:cTn id="14"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9"/>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Infinite Loop - Examples</a:t>
            </a:r>
            <a:endParaRPr lang="en-US" dirty="0"/>
          </a:p>
        </p:txBody>
      </p:sp>
      <p:pic>
        <p:nvPicPr>
          <p:cNvPr id="3" name="Picture 2">
            <a:extLst>
              <a:ext uri="{FF2B5EF4-FFF2-40B4-BE49-F238E27FC236}">
                <a16:creationId xmlns:a16="http://schemas.microsoft.com/office/drawing/2014/main" id="{39D8460F-9DD6-4A00-B5F2-362AFF5F1B7F}"/>
              </a:ext>
            </a:extLst>
          </p:cNvPr>
          <p:cNvPicPr>
            <a:picLocks noChangeAspect="1"/>
          </p:cNvPicPr>
          <p:nvPr/>
        </p:nvPicPr>
        <p:blipFill>
          <a:blip r:embed="rId6"/>
          <a:stretch>
            <a:fillRect/>
          </a:stretch>
        </p:blipFill>
        <p:spPr>
          <a:xfrm>
            <a:off x="1191307" y="1097823"/>
            <a:ext cx="6700838" cy="587659"/>
          </a:xfrm>
          <a:prstGeom prst="rect">
            <a:avLst/>
          </a:prstGeom>
          <a:ln>
            <a:solidFill>
              <a:schemeClr val="tx1"/>
            </a:solidFill>
          </a:ln>
        </p:spPr>
      </p:pic>
      <p:pic>
        <p:nvPicPr>
          <p:cNvPr id="4" name="Picture 3">
            <a:extLst>
              <a:ext uri="{FF2B5EF4-FFF2-40B4-BE49-F238E27FC236}">
                <a16:creationId xmlns:a16="http://schemas.microsoft.com/office/drawing/2014/main" id="{45DCBE5E-AF7D-4526-B3DB-533D61EA7374}"/>
              </a:ext>
            </a:extLst>
          </p:cNvPr>
          <p:cNvPicPr>
            <a:picLocks noChangeAspect="1"/>
          </p:cNvPicPr>
          <p:nvPr/>
        </p:nvPicPr>
        <p:blipFill>
          <a:blip r:embed="rId7"/>
          <a:stretch>
            <a:fillRect/>
          </a:stretch>
        </p:blipFill>
        <p:spPr>
          <a:xfrm>
            <a:off x="1180421" y="1905001"/>
            <a:ext cx="6700838" cy="1160054"/>
          </a:xfrm>
          <a:prstGeom prst="rect">
            <a:avLst/>
          </a:prstGeom>
          <a:ln>
            <a:solidFill>
              <a:schemeClr val="tx1"/>
            </a:solidFill>
          </a:ln>
        </p:spPr>
      </p:pic>
      <p:pic>
        <p:nvPicPr>
          <p:cNvPr id="8" name="Picture 7">
            <a:extLst>
              <a:ext uri="{FF2B5EF4-FFF2-40B4-BE49-F238E27FC236}">
                <a16:creationId xmlns:a16="http://schemas.microsoft.com/office/drawing/2014/main" id="{C66B7657-0A0F-4766-B2AF-AC9B72C05A4A}"/>
              </a:ext>
            </a:extLst>
          </p:cNvPr>
          <p:cNvPicPr>
            <a:picLocks noChangeAspect="1"/>
          </p:cNvPicPr>
          <p:nvPr/>
        </p:nvPicPr>
        <p:blipFill>
          <a:blip r:embed="rId8"/>
          <a:stretch>
            <a:fillRect/>
          </a:stretch>
        </p:blipFill>
        <p:spPr>
          <a:xfrm>
            <a:off x="1180421" y="3290308"/>
            <a:ext cx="6711724" cy="1145346"/>
          </a:xfrm>
          <a:prstGeom prst="rect">
            <a:avLst/>
          </a:prstGeom>
          <a:ln>
            <a:solidFill>
              <a:schemeClr val="tx1"/>
            </a:solidFill>
          </a:ln>
        </p:spPr>
      </p:pic>
      <p:pic>
        <p:nvPicPr>
          <p:cNvPr id="9" name="Picture 8">
            <a:extLst>
              <a:ext uri="{FF2B5EF4-FFF2-40B4-BE49-F238E27FC236}">
                <a16:creationId xmlns:a16="http://schemas.microsoft.com/office/drawing/2014/main" id="{A77CFEBA-1667-4A73-A297-5A585E6253FC}"/>
              </a:ext>
            </a:extLst>
          </p:cNvPr>
          <p:cNvPicPr>
            <a:picLocks noChangeAspect="1"/>
          </p:cNvPicPr>
          <p:nvPr/>
        </p:nvPicPr>
        <p:blipFill>
          <a:blip r:embed="rId9"/>
          <a:stretch>
            <a:fillRect/>
          </a:stretch>
        </p:blipFill>
        <p:spPr>
          <a:xfrm>
            <a:off x="1193484" y="4660908"/>
            <a:ext cx="6687775" cy="933708"/>
          </a:xfrm>
          <a:prstGeom prst="rect">
            <a:avLst/>
          </a:prstGeom>
          <a:ln>
            <a:solidFill>
              <a:schemeClr val="tx1"/>
            </a:solidFill>
          </a:ln>
        </p:spPr>
      </p:pic>
      <p:pic>
        <p:nvPicPr>
          <p:cNvPr id="7" name="Audio 6">
            <a:hlinkClick r:id="" action="ppaction://media"/>
            <a:extLst>
              <a:ext uri="{FF2B5EF4-FFF2-40B4-BE49-F238E27FC236}">
                <a16:creationId xmlns:a16="http://schemas.microsoft.com/office/drawing/2014/main" id="{A977CDDC-BBA6-45E0-B7EB-475302B151B9}"/>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2529614680"/>
      </p:ext>
    </p:extLst>
  </p:cSld>
  <p:clrMapOvr>
    <a:masterClrMapping/>
  </p:clrMapOvr>
  <p:transition spd="slow" advTm="79165">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Marseille">
            <a:hlinkClick r:id="" action="ppaction://media"/>
            <a:extLst>
              <a:ext uri="{FF2B5EF4-FFF2-40B4-BE49-F238E27FC236}">
                <a16:creationId xmlns:a16="http://schemas.microsoft.com/office/drawing/2014/main" id="{87AEB8F3-FC88-4E81-831D-6949D7784DE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58200" y="152400"/>
            <a:ext cx="487363" cy="487363"/>
          </a:xfrm>
          <a:prstGeom prst="rect">
            <a:avLst/>
          </a:prstGeom>
        </p:spPr>
      </p:pic>
      <p:sp>
        <p:nvSpPr>
          <p:cNvPr id="4" name="Rectangle 3">
            <a:extLst>
              <a:ext uri="{FF2B5EF4-FFF2-40B4-BE49-F238E27FC236}">
                <a16:creationId xmlns:a16="http://schemas.microsoft.com/office/drawing/2014/main" id="{127A6A65-7692-4D07-824D-7471C19E0481}"/>
              </a:ext>
            </a:extLst>
          </p:cNvPr>
          <p:cNvSpPr txBox="1">
            <a:spLocks noChangeArrowheads="1"/>
          </p:cNvSpPr>
          <p:nvPr/>
        </p:nvSpPr>
        <p:spPr bwMode="auto">
          <a:xfrm>
            <a:off x="838200" y="1524000"/>
            <a:ext cx="7467600" cy="3733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eaLnBrk="1" fontAlgn="base" hangingPunct="1">
              <a:spcBef>
                <a:spcPct val="20000"/>
              </a:spcBef>
              <a:spcAft>
                <a:spcPct val="0"/>
              </a:spcAft>
              <a:buChar char="»"/>
              <a:defRPr>
                <a:solidFill>
                  <a:schemeClr val="accent2"/>
                </a:solidFill>
                <a:latin typeface="+mn-lt"/>
                <a:cs typeface="+mn-cs"/>
              </a:defRPr>
            </a:lvl6pPr>
            <a:lvl7pPr marL="2971800" indent="-228600" algn="l" rtl="0" eaLnBrk="1" fontAlgn="base" hangingPunct="1">
              <a:spcBef>
                <a:spcPct val="20000"/>
              </a:spcBef>
              <a:spcAft>
                <a:spcPct val="0"/>
              </a:spcAft>
              <a:buChar char="»"/>
              <a:defRPr>
                <a:solidFill>
                  <a:schemeClr val="accent2"/>
                </a:solidFill>
                <a:latin typeface="+mn-lt"/>
                <a:cs typeface="+mn-cs"/>
              </a:defRPr>
            </a:lvl7pPr>
            <a:lvl8pPr marL="3429000" indent="-228600" algn="l" rtl="0" eaLnBrk="1" fontAlgn="base" hangingPunct="1">
              <a:spcBef>
                <a:spcPct val="20000"/>
              </a:spcBef>
              <a:spcAft>
                <a:spcPct val="0"/>
              </a:spcAft>
              <a:buChar char="»"/>
              <a:defRPr>
                <a:solidFill>
                  <a:schemeClr val="accent2"/>
                </a:solidFill>
                <a:latin typeface="+mn-lt"/>
                <a:cs typeface="+mn-cs"/>
              </a:defRPr>
            </a:lvl8pPr>
            <a:lvl9pPr marL="3886200" indent="-228600" algn="l" rtl="0" eaLnBrk="1" fontAlgn="base" hangingPunct="1">
              <a:spcBef>
                <a:spcPct val="20000"/>
              </a:spcBef>
              <a:spcAft>
                <a:spcPct val="0"/>
              </a:spcAft>
              <a:buChar char="»"/>
              <a:defRPr>
                <a:solidFill>
                  <a:schemeClr val="accent2"/>
                </a:solidFill>
                <a:latin typeface="+mn-lt"/>
                <a:cs typeface="+mn-cs"/>
              </a:defRPr>
            </a:lvl9pPr>
          </a:lstStyle>
          <a:p>
            <a:pPr marL="0" indent="0" algn="ctr">
              <a:buFontTx/>
              <a:buNone/>
              <a:defRPr/>
            </a:pPr>
            <a:r>
              <a:rPr lang="en-GB" altLang="zh-CN" sz="6000" b="1" kern="0" dirty="0">
                <a:solidFill>
                  <a:srgbClr val="640064"/>
                </a:solidFill>
                <a:effectLst>
                  <a:outerShdw blurRad="38100" dist="38100" dir="2700000" algn="tl">
                    <a:srgbClr val="C0C0C0"/>
                  </a:outerShdw>
                </a:effectLst>
                <a:latin typeface="Kristen ITC" panose="03050502040202030202" pitchFamily="66" charset="0"/>
                <a:ea typeface="Tahoma" panose="020B0604030504040204" pitchFamily="34" charset="0"/>
                <a:cs typeface="Tahoma" panose="020B0604030504040204" pitchFamily="34" charset="0"/>
              </a:rPr>
              <a:t>Activity Break!</a:t>
            </a:r>
          </a:p>
          <a:p>
            <a:pPr marL="0" indent="0">
              <a:buNone/>
            </a:pPr>
            <a:r>
              <a:rPr lang="en-US" altLang="en-US" sz="2400" b="1" dirty="0">
                <a:solidFill>
                  <a:schemeClr val="tx1"/>
                </a:solidFill>
                <a:latin typeface="Arial Narrow" panose="020B0606020202030204" pitchFamily="34" charset="0"/>
              </a:rPr>
              <a:t>Lecture activities are in a separate file (Word document)</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You are required to submit your solution for the activities in </a:t>
            </a:r>
            <a:r>
              <a:rPr lang="en-US" altLang="en-US" sz="2400" b="1" dirty="0" err="1">
                <a:solidFill>
                  <a:schemeClr val="tx1"/>
                </a:solidFill>
                <a:latin typeface="Arial Narrow" panose="020B0606020202030204" pitchFamily="34" charset="0"/>
              </a:rPr>
              <a:t>POLITEMall</a:t>
            </a:r>
            <a:r>
              <a:rPr lang="en-US" altLang="en-US" sz="2400" b="1" dirty="0">
                <a:solidFill>
                  <a:schemeClr val="tx1"/>
                </a:solidFill>
                <a:latin typeface="Arial Narrow" panose="020B0606020202030204" pitchFamily="34" charset="0"/>
              </a:rPr>
              <a:t> when you have completed all of them</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Try to work on activity 5 now…</a:t>
            </a:r>
          </a:p>
        </p:txBody>
      </p:sp>
    </p:spTree>
    <p:extLst>
      <p:ext uri="{BB962C8B-B14F-4D97-AF65-F5344CB8AC3E}">
        <p14:creationId xmlns:p14="http://schemas.microsoft.com/office/powerpoint/2010/main" val="593278420"/>
      </p:ext>
    </p:extLst>
  </p:cSld>
  <p:clrMapOvr>
    <a:masterClrMapping/>
  </p:clrMapOvr>
  <p:transition spd="slow" advTm="9000">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
          <p:cNvSpPr txBox="1">
            <a:spLocks noChangeArrowheads="1"/>
          </p:cNvSpPr>
          <p:nvPr/>
        </p:nvSpPr>
        <p:spPr bwMode="auto">
          <a:xfrm>
            <a:off x="1752600" y="2057400"/>
            <a:ext cx="5486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eaLnBrk="1" fontAlgn="base" hangingPunct="1">
              <a:spcBef>
                <a:spcPct val="20000"/>
              </a:spcBef>
              <a:spcAft>
                <a:spcPct val="0"/>
              </a:spcAft>
              <a:buChar char="»"/>
              <a:defRPr>
                <a:solidFill>
                  <a:schemeClr val="accent2"/>
                </a:solidFill>
                <a:latin typeface="+mn-lt"/>
                <a:cs typeface="+mn-cs"/>
              </a:defRPr>
            </a:lvl6pPr>
            <a:lvl7pPr marL="2971800" indent="-228600" algn="l" rtl="0" eaLnBrk="1" fontAlgn="base" hangingPunct="1">
              <a:spcBef>
                <a:spcPct val="20000"/>
              </a:spcBef>
              <a:spcAft>
                <a:spcPct val="0"/>
              </a:spcAft>
              <a:buChar char="»"/>
              <a:defRPr>
                <a:solidFill>
                  <a:schemeClr val="accent2"/>
                </a:solidFill>
                <a:latin typeface="+mn-lt"/>
                <a:cs typeface="+mn-cs"/>
              </a:defRPr>
            </a:lvl7pPr>
            <a:lvl8pPr marL="3429000" indent="-228600" algn="l" rtl="0" eaLnBrk="1" fontAlgn="base" hangingPunct="1">
              <a:spcBef>
                <a:spcPct val="20000"/>
              </a:spcBef>
              <a:spcAft>
                <a:spcPct val="0"/>
              </a:spcAft>
              <a:buChar char="»"/>
              <a:defRPr>
                <a:solidFill>
                  <a:schemeClr val="accent2"/>
                </a:solidFill>
                <a:latin typeface="+mn-lt"/>
                <a:cs typeface="+mn-cs"/>
              </a:defRPr>
            </a:lvl8pPr>
            <a:lvl9pPr marL="3886200" indent="-228600" algn="l" rtl="0" eaLnBrk="1" fontAlgn="base" hangingPunct="1">
              <a:spcBef>
                <a:spcPct val="20000"/>
              </a:spcBef>
              <a:spcAft>
                <a:spcPct val="0"/>
              </a:spcAft>
              <a:buChar char="»"/>
              <a:defRPr>
                <a:solidFill>
                  <a:schemeClr val="accent2"/>
                </a:solidFill>
                <a:latin typeface="+mn-lt"/>
                <a:cs typeface="+mn-cs"/>
              </a:defRPr>
            </a:lvl9pPr>
          </a:lstStyle>
          <a:p>
            <a:pPr marL="0" indent="0" algn="ctr">
              <a:buFontTx/>
              <a:buNone/>
              <a:defRPr/>
            </a:pPr>
            <a:r>
              <a:rPr lang="en-GB" altLang="zh-CN" sz="4800" b="1" kern="0" dirty="0">
                <a:solidFill>
                  <a:srgbClr val="640064"/>
                </a:solidFill>
                <a:effectLst>
                  <a:outerShdw blurRad="38100" dist="38100" dir="2700000" algn="tl">
                    <a:srgbClr val="C0C0C0"/>
                  </a:outerShdw>
                </a:effectLst>
                <a:latin typeface="Tahoma" panose="020B0604030504040204" pitchFamily="34" charset="0"/>
                <a:ea typeface="Tahoma" panose="020B0604030504040204" pitchFamily="34" charset="0"/>
                <a:cs typeface="Tahoma" panose="020B0604030504040204" pitchFamily="34" charset="0"/>
              </a:rPr>
              <a:t>Control Flow</a:t>
            </a:r>
          </a:p>
          <a:p>
            <a:pPr marL="1314450">
              <a:buFontTx/>
              <a:buChar char="-"/>
              <a:defRPr/>
            </a:pPr>
            <a:r>
              <a:rPr lang="en-GB" altLang="zh-CN" sz="3600" b="1" kern="0" dirty="0">
                <a:solidFill>
                  <a:srgbClr val="640064"/>
                </a:solidFill>
                <a:effectLst>
                  <a:outerShdw blurRad="38100" dist="38100" dir="2700000" algn="tl">
                    <a:srgbClr val="C0C0C0"/>
                  </a:outerShdw>
                </a:effectLst>
                <a:latin typeface="Courier New" panose="02070309020205020404" pitchFamily="49" charset="0"/>
                <a:ea typeface="Tahoma" panose="020B0604030504040204" pitchFamily="34" charset="0"/>
                <a:cs typeface="Courier New" panose="02070309020205020404" pitchFamily="49" charset="0"/>
              </a:rPr>
              <a:t>break</a:t>
            </a:r>
          </a:p>
          <a:p>
            <a:pPr marL="1314450">
              <a:buFontTx/>
              <a:buChar char="-"/>
              <a:defRPr/>
            </a:pPr>
            <a:r>
              <a:rPr lang="en-GB" altLang="zh-CN" sz="3600" b="1" kern="0" dirty="0">
                <a:solidFill>
                  <a:srgbClr val="640064"/>
                </a:solidFill>
                <a:effectLst>
                  <a:outerShdw blurRad="38100" dist="38100" dir="2700000" algn="tl">
                    <a:srgbClr val="C0C0C0"/>
                  </a:outerShdw>
                </a:effectLst>
                <a:latin typeface="Courier New" panose="02070309020205020404" pitchFamily="49" charset="0"/>
                <a:ea typeface="Tahoma" panose="020B0604030504040204" pitchFamily="34" charset="0"/>
                <a:cs typeface="Courier New" panose="02070309020205020404" pitchFamily="49" charset="0"/>
              </a:rPr>
              <a:t>continue</a:t>
            </a:r>
          </a:p>
        </p:txBody>
      </p:sp>
      <p:pic>
        <p:nvPicPr>
          <p:cNvPr id="2" name="Audio 1">
            <a:hlinkClick r:id="" action="ppaction://media"/>
            <a:extLst>
              <a:ext uri="{FF2B5EF4-FFF2-40B4-BE49-F238E27FC236}">
                <a16:creationId xmlns:a16="http://schemas.microsoft.com/office/drawing/2014/main" id="{EBC38BB8-9363-4C5A-9D71-3A2F1FD8580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672955637"/>
      </p:ext>
    </p:extLst>
  </p:cSld>
  <p:clrMapOvr>
    <a:masterClrMapping/>
  </p:clrMapOvr>
  <p:transition spd="slow" advTm="38530">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urier New" panose="02070309020205020404" pitchFamily="49" charset="0"/>
                <a:cs typeface="Courier New" panose="02070309020205020404" pitchFamily="49" charset="0"/>
              </a:rPr>
              <a:t>break</a:t>
            </a:r>
            <a:r>
              <a:rPr lang="en-US" dirty="0"/>
              <a:t> Statement</a:t>
            </a:r>
          </a:p>
        </p:txBody>
      </p:sp>
      <p:sp>
        <p:nvSpPr>
          <p:cNvPr id="3" name="Content Placeholder 2"/>
          <p:cNvSpPr>
            <a:spLocks noGrp="1"/>
          </p:cNvSpPr>
          <p:nvPr>
            <p:ph idx="1"/>
          </p:nvPr>
        </p:nvSpPr>
        <p:spPr/>
        <p:txBody>
          <a:bodyPr/>
          <a:lstStyle/>
          <a:p>
            <a:pPr>
              <a:buFont typeface="Wingdings" panose="05000000000000000000" pitchFamily="2" charset="2"/>
              <a:buChar char="q"/>
            </a:pPr>
            <a:r>
              <a:rPr lang="en-US" b="1" dirty="0">
                <a:latin typeface="Arial Narrow" panose="020B0606020202030204" pitchFamily="34" charset="0"/>
              </a:rPr>
              <a:t>A </a:t>
            </a:r>
            <a:r>
              <a:rPr lang="en-US" b="1" dirty="0">
                <a:solidFill>
                  <a:srgbClr val="FF0000"/>
                </a:solidFill>
                <a:latin typeface="Courier New" panose="02070309020205020404" pitchFamily="49" charset="0"/>
                <a:cs typeface="Courier New" panose="02070309020205020404" pitchFamily="49" charset="0"/>
              </a:rPr>
              <a:t>break</a:t>
            </a:r>
            <a:r>
              <a:rPr lang="en-US" b="1" dirty="0">
                <a:solidFill>
                  <a:srgbClr val="FF0000"/>
                </a:solidFill>
                <a:latin typeface="Arial Narrow" panose="020B0606020202030204" pitchFamily="34" charset="0"/>
              </a:rPr>
              <a:t> </a:t>
            </a:r>
            <a:r>
              <a:rPr lang="en-US" b="1" dirty="0">
                <a:latin typeface="Arial Narrow" panose="020B0606020202030204" pitchFamily="34" charset="0"/>
              </a:rPr>
              <a:t>statement can be used to </a:t>
            </a:r>
            <a:r>
              <a:rPr lang="en-US" b="1" i="1" dirty="0">
                <a:solidFill>
                  <a:schemeClr val="tx1"/>
                </a:solidFill>
                <a:latin typeface="Arial Narrow" panose="020B0606020202030204" pitchFamily="34" charset="0"/>
              </a:rPr>
              <a:t>exit from a loop</a:t>
            </a:r>
          </a:p>
          <a:p>
            <a:pPr>
              <a:buFont typeface="Wingdings" panose="05000000000000000000" pitchFamily="2" charset="2"/>
              <a:buChar char="q"/>
            </a:pPr>
            <a:r>
              <a:rPr lang="en-US" b="1" dirty="0">
                <a:latin typeface="Arial Narrow" panose="020B0606020202030204" pitchFamily="34" charset="0"/>
              </a:rPr>
              <a:t>When a </a:t>
            </a:r>
            <a:r>
              <a:rPr lang="en-US" b="1" dirty="0">
                <a:solidFill>
                  <a:schemeClr val="tx1"/>
                </a:solidFill>
                <a:latin typeface="Courier New" panose="02070309020205020404" pitchFamily="49" charset="0"/>
                <a:cs typeface="Courier New" panose="02070309020205020404" pitchFamily="49" charset="0"/>
              </a:rPr>
              <a:t>break</a:t>
            </a:r>
            <a:r>
              <a:rPr lang="en-US" b="1" dirty="0">
                <a:latin typeface="Arial Narrow" panose="020B0606020202030204" pitchFamily="34" charset="0"/>
              </a:rPr>
              <a:t> statement is executed within a loop,</a:t>
            </a:r>
          </a:p>
          <a:p>
            <a:pPr lvl="1">
              <a:buFont typeface="Wingdings" panose="05000000000000000000" pitchFamily="2" charset="2"/>
              <a:buChar char="ü"/>
            </a:pPr>
            <a:r>
              <a:rPr lang="en-US" sz="2800" b="1" dirty="0">
                <a:solidFill>
                  <a:srgbClr val="800080"/>
                </a:solidFill>
                <a:latin typeface="Arial Narrow" panose="020B0606020202030204" pitchFamily="34" charset="0"/>
              </a:rPr>
              <a:t>the loop is terminated </a:t>
            </a:r>
          </a:p>
          <a:p>
            <a:pPr lvl="1">
              <a:buFont typeface="Wingdings" panose="05000000000000000000" pitchFamily="2" charset="2"/>
              <a:buChar char="ü"/>
            </a:pPr>
            <a:r>
              <a:rPr lang="en-US" sz="2800" b="1" dirty="0">
                <a:solidFill>
                  <a:srgbClr val="800080"/>
                </a:solidFill>
                <a:latin typeface="Arial Narrow" panose="020B0606020202030204" pitchFamily="34" charset="0"/>
              </a:rPr>
              <a:t>program control is passed to the first statement after the loop.</a:t>
            </a:r>
          </a:p>
          <a:p>
            <a:pPr>
              <a:buFont typeface="Wingdings" panose="05000000000000000000" pitchFamily="2" charset="2"/>
              <a:buChar char="q"/>
            </a:pPr>
            <a:r>
              <a:rPr lang="en-US" b="1" dirty="0">
                <a:latin typeface="Arial Narrow" panose="020B0606020202030204" pitchFamily="34" charset="0"/>
              </a:rPr>
              <a:t>A </a:t>
            </a:r>
            <a:r>
              <a:rPr lang="en-US" b="1" dirty="0">
                <a:solidFill>
                  <a:schemeClr val="tx1"/>
                </a:solidFill>
                <a:latin typeface="Courier New" panose="02070309020205020404" pitchFamily="49" charset="0"/>
                <a:cs typeface="Courier New" panose="02070309020205020404" pitchFamily="49" charset="0"/>
              </a:rPr>
              <a:t>break</a:t>
            </a:r>
            <a:r>
              <a:rPr lang="en-US" b="1" dirty="0">
                <a:latin typeface="Arial Narrow" panose="020B0606020202030204" pitchFamily="34" charset="0"/>
              </a:rPr>
              <a:t> statement is often written in an </a:t>
            </a:r>
            <a:r>
              <a:rPr lang="en-US" b="1" dirty="0">
                <a:solidFill>
                  <a:schemeClr val="tx1"/>
                </a:solidFill>
                <a:latin typeface="Courier New" panose="02070309020205020404" pitchFamily="49" charset="0"/>
                <a:cs typeface="Courier New" panose="02070309020205020404" pitchFamily="49" charset="0"/>
              </a:rPr>
              <a:t>if</a:t>
            </a:r>
            <a:r>
              <a:rPr lang="en-US" b="1" dirty="0">
                <a:latin typeface="Arial Narrow" panose="020B0606020202030204" pitchFamily="34" charset="0"/>
              </a:rPr>
              <a:t> block when it is used in a loop</a:t>
            </a:r>
          </a:p>
          <a:p>
            <a:pPr marL="0" indent="0">
              <a:buNone/>
            </a:pPr>
            <a:endParaRPr lang="en-US" dirty="0"/>
          </a:p>
        </p:txBody>
      </p:sp>
      <p:pic>
        <p:nvPicPr>
          <p:cNvPr id="6" name="Audio 5">
            <a:hlinkClick r:id="" action="ppaction://media"/>
            <a:extLst>
              <a:ext uri="{FF2B5EF4-FFF2-40B4-BE49-F238E27FC236}">
                <a16:creationId xmlns:a16="http://schemas.microsoft.com/office/drawing/2014/main" id="{547C1EDC-D2CC-4AB2-B288-98C74E67671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324930354"/>
      </p:ext>
    </p:extLst>
  </p:cSld>
  <p:clrMapOvr>
    <a:masterClrMapping/>
  </p:clrMapOvr>
  <p:transition spd="slow" advTm="52972">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p:txBody>
          <a:bodyPr/>
          <a:lstStyle/>
          <a:p>
            <a:pPr marL="0" indent="0">
              <a:buNone/>
            </a:pPr>
            <a:r>
              <a:rPr lang="en-US" b="1" dirty="0">
                <a:latin typeface="Arial Narrow" panose="020B0606020202030204" pitchFamily="34" charset="0"/>
              </a:rPr>
              <a:t>At the end of this lesson, you will be able to….</a:t>
            </a:r>
          </a:p>
          <a:p>
            <a:pPr marL="0" indent="0">
              <a:buNone/>
            </a:pPr>
            <a:endParaRPr lang="en-US" b="1" dirty="0">
              <a:latin typeface="Arial Narrow" panose="020B0606020202030204" pitchFamily="34" charset="0"/>
            </a:endParaRPr>
          </a:p>
          <a:p>
            <a:pPr>
              <a:buFont typeface="Wingdings" panose="05000000000000000000" pitchFamily="2" charset="2"/>
              <a:buChar char="q"/>
            </a:pPr>
            <a:r>
              <a:rPr lang="en-US" b="1" dirty="0">
                <a:latin typeface="Arial Narrow" panose="020B0606020202030204" pitchFamily="34" charset="0"/>
              </a:rPr>
              <a:t>apply the use of repetition structure in the creation of programs</a:t>
            </a:r>
          </a:p>
          <a:p>
            <a:pPr>
              <a:buFont typeface="Wingdings" panose="05000000000000000000" pitchFamily="2" charset="2"/>
              <a:buChar char="q"/>
            </a:pPr>
            <a:endParaRPr lang="en-US" b="1" dirty="0">
              <a:latin typeface="Arial Narrow" panose="020B0606020202030204" pitchFamily="34" charset="0"/>
            </a:endParaRPr>
          </a:p>
          <a:p>
            <a:pPr>
              <a:buFont typeface="Wingdings" panose="05000000000000000000" pitchFamily="2" charset="2"/>
              <a:buChar char="q"/>
            </a:pPr>
            <a:r>
              <a:rPr lang="en-US" b="1" dirty="0">
                <a:latin typeface="Arial Narrow" panose="020B0606020202030204" pitchFamily="34" charset="0"/>
                <a:cs typeface="Courier New" panose="02070309020205020404" pitchFamily="49" charset="0"/>
              </a:rPr>
              <a:t>code using </a:t>
            </a:r>
            <a:r>
              <a:rPr lang="en-US" b="1" dirty="0">
                <a:latin typeface="Courier New" panose="02070309020205020404" pitchFamily="49" charset="0"/>
                <a:cs typeface="Courier New" panose="02070309020205020404" pitchFamily="49" charset="0"/>
              </a:rPr>
              <a:t>while</a:t>
            </a:r>
            <a:r>
              <a:rPr lang="en-US" b="1" dirty="0">
                <a:latin typeface="Arial Narrow" panose="020B0606020202030204" pitchFamily="34" charset="0"/>
              </a:rPr>
              <a:t> loop</a:t>
            </a:r>
          </a:p>
          <a:p>
            <a:pPr>
              <a:buFont typeface="Wingdings" panose="05000000000000000000" pitchFamily="2" charset="2"/>
              <a:buChar char="q"/>
            </a:pPr>
            <a:endParaRPr lang="en-US" b="1" dirty="0">
              <a:latin typeface="Arial Narrow" panose="020B0606020202030204" pitchFamily="34" charset="0"/>
            </a:endParaRPr>
          </a:p>
          <a:p>
            <a:pPr>
              <a:buFont typeface="Wingdings" panose="05000000000000000000" pitchFamily="2" charset="2"/>
              <a:buChar char="q"/>
            </a:pPr>
            <a:r>
              <a:rPr lang="en-US" b="1" dirty="0">
                <a:latin typeface="Arial Narrow" panose="020B0606020202030204" pitchFamily="34" charset="0"/>
              </a:rPr>
              <a:t>alter the program flow of loops with </a:t>
            </a:r>
            <a:r>
              <a:rPr lang="en-US" b="1" dirty="0">
                <a:latin typeface="Courier New" panose="02070309020205020404" pitchFamily="49" charset="0"/>
                <a:cs typeface="Courier New" panose="02070309020205020404" pitchFamily="49" charset="0"/>
              </a:rPr>
              <a:t>break</a:t>
            </a:r>
            <a:r>
              <a:rPr lang="en-US" b="1" dirty="0">
                <a:latin typeface="Arial Narrow" panose="020B0606020202030204" pitchFamily="34" charset="0"/>
              </a:rPr>
              <a:t> and </a:t>
            </a:r>
            <a:r>
              <a:rPr lang="en-US" b="1" dirty="0">
                <a:latin typeface="Courier New" panose="02070309020205020404" pitchFamily="49" charset="0"/>
                <a:cs typeface="Courier New" panose="02070309020205020404" pitchFamily="49" charset="0"/>
              </a:rPr>
              <a:t>continue </a:t>
            </a:r>
            <a:r>
              <a:rPr lang="en-US" b="1" dirty="0">
                <a:latin typeface="Arial Narrow" panose="020B0606020202030204" pitchFamily="34" charset="0"/>
              </a:rPr>
              <a:t>statements</a:t>
            </a:r>
          </a:p>
          <a:p>
            <a:endParaRPr lang="en-US" dirty="0"/>
          </a:p>
        </p:txBody>
      </p:sp>
      <p:pic>
        <p:nvPicPr>
          <p:cNvPr id="5" name="Audio 4">
            <a:hlinkClick r:id="" action="ppaction://media"/>
            <a:extLst>
              <a:ext uri="{FF2B5EF4-FFF2-40B4-BE49-F238E27FC236}">
                <a16:creationId xmlns:a16="http://schemas.microsoft.com/office/drawing/2014/main" id="{2B2A5026-61CA-4762-84A6-FD6BFEA6B41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531562240"/>
      </p:ext>
    </p:extLst>
  </p:cSld>
  <p:clrMapOvr>
    <a:masterClrMapping/>
  </p:clrMapOvr>
  <p:transition spd="slow" advTm="29609">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urier New" panose="02070309020205020404" pitchFamily="49" charset="0"/>
                <a:cs typeface="Courier New" panose="02070309020205020404" pitchFamily="49" charset="0"/>
              </a:rPr>
              <a:t>break</a:t>
            </a:r>
            <a:r>
              <a:rPr lang="en-US" dirty="0"/>
              <a:t> Statement – Example 1</a:t>
            </a:r>
          </a:p>
        </p:txBody>
      </p:sp>
      <p:pic>
        <p:nvPicPr>
          <p:cNvPr id="3" name="Picture 2">
            <a:extLst>
              <a:ext uri="{FF2B5EF4-FFF2-40B4-BE49-F238E27FC236}">
                <a16:creationId xmlns:a16="http://schemas.microsoft.com/office/drawing/2014/main" id="{0B630584-B07F-4879-87CB-D9837F995CD7}"/>
              </a:ext>
            </a:extLst>
          </p:cNvPr>
          <p:cNvPicPr>
            <a:picLocks noChangeAspect="1"/>
          </p:cNvPicPr>
          <p:nvPr/>
        </p:nvPicPr>
        <p:blipFill>
          <a:blip r:embed="rId6"/>
          <a:stretch>
            <a:fillRect/>
          </a:stretch>
        </p:blipFill>
        <p:spPr>
          <a:xfrm>
            <a:off x="673893" y="1269597"/>
            <a:ext cx="7796213" cy="2176820"/>
          </a:xfrm>
          <a:prstGeom prst="rect">
            <a:avLst/>
          </a:prstGeom>
          <a:ln>
            <a:solidFill>
              <a:schemeClr val="tx1"/>
            </a:solidFill>
          </a:ln>
        </p:spPr>
      </p:pic>
      <p:pic>
        <p:nvPicPr>
          <p:cNvPr id="6" name="Picture 5">
            <a:extLst>
              <a:ext uri="{FF2B5EF4-FFF2-40B4-BE49-F238E27FC236}">
                <a16:creationId xmlns:a16="http://schemas.microsoft.com/office/drawing/2014/main" id="{3757945D-2D27-40D3-AB66-4F2780EFC503}"/>
              </a:ext>
            </a:extLst>
          </p:cNvPr>
          <p:cNvPicPr>
            <a:picLocks noChangeAspect="1"/>
          </p:cNvPicPr>
          <p:nvPr/>
        </p:nvPicPr>
        <p:blipFill>
          <a:blip r:embed="rId7"/>
          <a:stretch>
            <a:fillRect/>
          </a:stretch>
        </p:blipFill>
        <p:spPr>
          <a:xfrm>
            <a:off x="262645" y="3962400"/>
            <a:ext cx="4220668" cy="1316848"/>
          </a:xfrm>
          <a:prstGeom prst="rect">
            <a:avLst/>
          </a:prstGeom>
          <a:ln>
            <a:solidFill>
              <a:schemeClr val="tx1"/>
            </a:solidFill>
          </a:ln>
        </p:spPr>
      </p:pic>
      <p:pic>
        <p:nvPicPr>
          <p:cNvPr id="7" name="Picture 6">
            <a:extLst>
              <a:ext uri="{FF2B5EF4-FFF2-40B4-BE49-F238E27FC236}">
                <a16:creationId xmlns:a16="http://schemas.microsoft.com/office/drawing/2014/main" id="{1B2DA8C5-D636-471A-8A85-AAB2598EE95A}"/>
              </a:ext>
            </a:extLst>
          </p:cNvPr>
          <p:cNvPicPr>
            <a:picLocks noChangeAspect="1"/>
          </p:cNvPicPr>
          <p:nvPr/>
        </p:nvPicPr>
        <p:blipFill>
          <a:blip r:embed="rId8"/>
          <a:stretch>
            <a:fillRect/>
          </a:stretch>
        </p:blipFill>
        <p:spPr>
          <a:xfrm>
            <a:off x="4660687" y="3962400"/>
            <a:ext cx="4220668" cy="1067061"/>
          </a:xfrm>
          <a:prstGeom prst="rect">
            <a:avLst/>
          </a:prstGeom>
          <a:ln>
            <a:solidFill>
              <a:schemeClr val="tx1"/>
            </a:solidFill>
          </a:ln>
        </p:spPr>
      </p:pic>
      <p:sp>
        <p:nvSpPr>
          <p:cNvPr id="4" name="Rectangle 3">
            <a:extLst>
              <a:ext uri="{FF2B5EF4-FFF2-40B4-BE49-F238E27FC236}">
                <a16:creationId xmlns:a16="http://schemas.microsoft.com/office/drawing/2014/main" id="{D5DCFC4A-C1FF-444F-AE47-8D27E02D9B15}"/>
              </a:ext>
            </a:extLst>
          </p:cNvPr>
          <p:cNvSpPr/>
          <p:nvPr/>
        </p:nvSpPr>
        <p:spPr>
          <a:xfrm>
            <a:off x="1066800" y="2057400"/>
            <a:ext cx="2286000" cy="5334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Audio 8">
            <a:hlinkClick r:id="" action="ppaction://media"/>
            <a:extLst>
              <a:ext uri="{FF2B5EF4-FFF2-40B4-BE49-F238E27FC236}">
                <a16:creationId xmlns:a16="http://schemas.microsoft.com/office/drawing/2014/main" id="{8EC4C496-AD35-4489-B46F-CDAB0CF5326C}"/>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3104889369"/>
      </p:ext>
    </p:extLst>
  </p:cSld>
  <p:clrMapOvr>
    <a:masterClrMapping/>
  </p:clrMapOvr>
  <p:transition spd="slow" advTm="39464">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heel(1)">
                                      <p:cBhvr>
                                        <p:cTn id="11" dur="10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10" presetClass="entr" presetSubtype="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0" fill="hold" display="0">
                  <p:stCondLst>
                    <p:cond delay="indefinite"/>
                  </p:stCondLst>
                  <p:endCondLst>
                    <p:cond evt="onStopAudio" delay="0">
                      <p:tgtEl>
                        <p:sldTgt/>
                      </p:tgtEl>
                    </p:cond>
                  </p:endCondLst>
                </p:cTn>
                <p:tgtEl>
                  <p:spTgt spid="9"/>
                </p:tgtEl>
              </p:cMediaNode>
            </p:audio>
          </p:childTnLst>
        </p:cTn>
      </p:par>
    </p:tnLst>
    <p:bldLst>
      <p:bldP spid="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urier New" panose="02070309020205020404" pitchFamily="49" charset="0"/>
                <a:cs typeface="Courier New" panose="02070309020205020404" pitchFamily="49" charset="0"/>
              </a:rPr>
              <a:t>break</a:t>
            </a:r>
            <a:r>
              <a:rPr lang="en-US" dirty="0"/>
              <a:t> Statement – Example 2</a:t>
            </a:r>
          </a:p>
        </p:txBody>
      </p:sp>
      <p:pic>
        <p:nvPicPr>
          <p:cNvPr id="4" name="Picture 3"/>
          <p:cNvPicPr>
            <a:picLocks noChangeAspect="1"/>
          </p:cNvPicPr>
          <p:nvPr/>
        </p:nvPicPr>
        <p:blipFill>
          <a:blip r:embed="rId6"/>
          <a:stretch>
            <a:fillRect/>
          </a:stretch>
        </p:blipFill>
        <p:spPr>
          <a:xfrm>
            <a:off x="176526" y="1067752"/>
            <a:ext cx="8460003" cy="1692001"/>
          </a:xfrm>
          <a:prstGeom prst="rect">
            <a:avLst/>
          </a:prstGeom>
          <a:ln>
            <a:solidFill>
              <a:schemeClr val="tx1"/>
            </a:solidFill>
          </a:ln>
        </p:spPr>
      </p:pic>
      <p:pic>
        <p:nvPicPr>
          <p:cNvPr id="5" name="Picture 4"/>
          <p:cNvPicPr>
            <a:picLocks noChangeAspect="1"/>
          </p:cNvPicPr>
          <p:nvPr/>
        </p:nvPicPr>
        <p:blipFill>
          <a:blip r:embed="rId7"/>
          <a:stretch>
            <a:fillRect/>
          </a:stretch>
        </p:blipFill>
        <p:spPr>
          <a:xfrm>
            <a:off x="180975" y="3124201"/>
            <a:ext cx="8455554" cy="2286000"/>
          </a:xfrm>
          <a:prstGeom prst="rect">
            <a:avLst/>
          </a:prstGeom>
          <a:ln>
            <a:solidFill>
              <a:schemeClr val="tx1"/>
            </a:solidFill>
          </a:ln>
        </p:spPr>
      </p:pic>
      <p:pic>
        <p:nvPicPr>
          <p:cNvPr id="6" name="Audio 5">
            <a:hlinkClick r:id="" action="ppaction://media"/>
            <a:extLst>
              <a:ext uri="{FF2B5EF4-FFF2-40B4-BE49-F238E27FC236}">
                <a16:creationId xmlns:a16="http://schemas.microsoft.com/office/drawing/2014/main" id="{56569909-DC84-4B89-86D4-2A62F21CE525}"/>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3577064517"/>
      </p:ext>
    </p:extLst>
  </p:cSld>
  <p:clrMapOvr>
    <a:masterClrMapping/>
  </p:clrMapOvr>
  <p:transition spd="slow" advTm="39344">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6"/>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urier New" panose="02070309020205020404" pitchFamily="49" charset="0"/>
                <a:cs typeface="Courier New" panose="02070309020205020404" pitchFamily="49" charset="0"/>
              </a:rPr>
              <a:t>continue </a:t>
            </a:r>
            <a:r>
              <a:rPr lang="en-US" dirty="0"/>
              <a:t>Statement</a:t>
            </a:r>
          </a:p>
        </p:txBody>
      </p:sp>
      <p:sp>
        <p:nvSpPr>
          <p:cNvPr id="3" name="Content Placeholder 2"/>
          <p:cNvSpPr>
            <a:spLocks noGrp="1"/>
          </p:cNvSpPr>
          <p:nvPr>
            <p:ph idx="1"/>
          </p:nvPr>
        </p:nvSpPr>
        <p:spPr/>
        <p:txBody>
          <a:bodyPr/>
          <a:lstStyle/>
          <a:p>
            <a:pPr>
              <a:buFont typeface="Wingdings" panose="05000000000000000000" pitchFamily="2" charset="2"/>
              <a:buChar char="q"/>
            </a:pPr>
            <a:r>
              <a:rPr lang="en-US" b="1" dirty="0">
                <a:latin typeface="Arial Narrow" panose="020B0606020202030204" pitchFamily="34" charset="0"/>
              </a:rPr>
              <a:t>A</a:t>
            </a:r>
            <a:r>
              <a:rPr lang="en-US" b="1" dirty="0">
                <a:solidFill>
                  <a:srgbClr val="FF0000"/>
                </a:solidFill>
                <a:latin typeface="Courier New" panose="02070309020205020404" pitchFamily="49" charset="0"/>
                <a:cs typeface="Courier New" panose="02070309020205020404" pitchFamily="49" charset="0"/>
              </a:rPr>
              <a:t> continue </a:t>
            </a:r>
            <a:r>
              <a:rPr lang="en-US" b="1" dirty="0">
                <a:latin typeface="Arial Narrow" panose="020B0606020202030204" pitchFamily="34" charset="0"/>
              </a:rPr>
              <a:t>statement can be used to </a:t>
            </a:r>
            <a:r>
              <a:rPr lang="en-US" b="1" i="1" dirty="0">
                <a:solidFill>
                  <a:schemeClr val="tx1"/>
                </a:solidFill>
                <a:latin typeface="Arial Narrow" panose="020B0606020202030204" pitchFamily="34" charset="0"/>
              </a:rPr>
              <a:t>skip to the next iteration </a:t>
            </a:r>
            <a:r>
              <a:rPr lang="en-US" b="1" dirty="0">
                <a:latin typeface="Arial Narrow" panose="020B0606020202030204" pitchFamily="34" charset="0"/>
              </a:rPr>
              <a:t>of the loop</a:t>
            </a:r>
          </a:p>
          <a:p>
            <a:pPr>
              <a:buFont typeface="Wingdings" panose="05000000000000000000" pitchFamily="2" charset="2"/>
              <a:buChar char="q"/>
            </a:pPr>
            <a:r>
              <a:rPr lang="en-US" b="1" dirty="0">
                <a:latin typeface="Arial Narrow" panose="020B0606020202030204" pitchFamily="34" charset="0"/>
              </a:rPr>
              <a:t>When a </a:t>
            </a:r>
            <a:r>
              <a:rPr lang="en-US" b="1" dirty="0">
                <a:solidFill>
                  <a:schemeClr val="tx1"/>
                </a:solidFill>
                <a:latin typeface="Courier New" panose="02070309020205020404" pitchFamily="49" charset="0"/>
                <a:cs typeface="Courier New" panose="02070309020205020404" pitchFamily="49" charset="0"/>
              </a:rPr>
              <a:t>continue</a:t>
            </a:r>
            <a:r>
              <a:rPr lang="en-US" b="1" dirty="0">
                <a:latin typeface="Arial Narrow" panose="020B0606020202030204" pitchFamily="34" charset="0"/>
                <a:cs typeface="Courier New" panose="02070309020205020404" pitchFamily="49" charset="0"/>
              </a:rPr>
              <a:t> </a:t>
            </a:r>
            <a:r>
              <a:rPr lang="en-US" b="1" dirty="0">
                <a:latin typeface="Arial Narrow" panose="020B0606020202030204" pitchFamily="34" charset="0"/>
              </a:rPr>
              <a:t>statement is executed within a loop, </a:t>
            </a:r>
          </a:p>
          <a:p>
            <a:pPr lvl="1">
              <a:buFont typeface="Wingdings" panose="05000000000000000000" pitchFamily="2" charset="2"/>
              <a:buChar char="ü"/>
            </a:pPr>
            <a:r>
              <a:rPr lang="en-US" sz="2800" b="1" dirty="0">
                <a:solidFill>
                  <a:srgbClr val="800080"/>
                </a:solidFill>
                <a:latin typeface="Arial Narrow" panose="020B0606020202030204" pitchFamily="34" charset="0"/>
              </a:rPr>
              <a:t>the current iteration is terminated. Rest of code in current </a:t>
            </a:r>
            <a:r>
              <a:rPr lang="en-US" sz="2800" b="1" dirty="0" err="1">
                <a:solidFill>
                  <a:srgbClr val="800080"/>
                </a:solidFill>
                <a:latin typeface="Arial Narrow" panose="020B0606020202030204" pitchFamily="34" charset="0"/>
              </a:rPr>
              <a:t>iterature</a:t>
            </a:r>
            <a:r>
              <a:rPr lang="en-US" sz="2800" b="1" dirty="0">
                <a:solidFill>
                  <a:srgbClr val="800080"/>
                </a:solidFill>
                <a:latin typeface="Arial Narrow" panose="020B0606020202030204" pitchFamily="34" charset="0"/>
              </a:rPr>
              <a:t> is skipped.</a:t>
            </a:r>
          </a:p>
          <a:p>
            <a:pPr lvl="1">
              <a:buFont typeface="Wingdings" panose="05000000000000000000" pitchFamily="2" charset="2"/>
              <a:buChar char="ü"/>
            </a:pPr>
            <a:r>
              <a:rPr lang="en-US" sz="2800" b="1" dirty="0">
                <a:solidFill>
                  <a:srgbClr val="800080"/>
                </a:solidFill>
                <a:latin typeface="Arial Narrow" panose="020B0606020202030204" pitchFamily="34" charset="0"/>
              </a:rPr>
              <a:t>program control continues to check the while condition.</a:t>
            </a:r>
          </a:p>
          <a:p>
            <a:pPr>
              <a:buFont typeface="Wingdings" panose="05000000000000000000" pitchFamily="2" charset="2"/>
              <a:buChar char="q"/>
            </a:pPr>
            <a:r>
              <a:rPr lang="en-US" b="1" dirty="0">
                <a:latin typeface="Courier New" panose="02070309020205020404" pitchFamily="49" charset="0"/>
                <a:cs typeface="Courier New" panose="02070309020205020404" pitchFamily="49" charset="0"/>
              </a:rPr>
              <a:t>A </a:t>
            </a:r>
            <a:r>
              <a:rPr lang="en-US" b="1" dirty="0">
                <a:solidFill>
                  <a:schemeClr val="tx1"/>
                </a:solidFill>
                <a:latin typeface="Courier New" panose="02070309020205020404" pitchFamily="49" charset="0"/>
                <a:cs typeface="Courier New" panose="02070309020205020404" pitchFamily="49" charset="0"/>
              </a:rPr>
              <a:t>continue</a:t>
            </a:r>
            <a:r>
              <a:rPr lang="en-US" b="1" dirty="0">
                <a:latin typeface="Courier New" panose="02070309020205020404" pitchFamily="49" charset="0"/>
                <a:cs typeface="Courier New" panose="02070309020205020404" pitchFamily="49" charset="0"/>
              </a:rPr>
              <a:t> </a:t>
            </a:r>
            <a:r>
              <a:rPr lang="en-US" b="1" dirty="0">
                <a:latin typeface="Arial Narrow" panose="020B0606020202030204" pitchFamily="34" charset="0"/>
              </a:rPr>
              <a:t>statement is often written in an</a:t>
            </a:r>
            <a:r>
              <a:rPr lang="en-US" b="1" dirty="0">
                <a:latin typeface="Courier New" panose="02070309020205020404" pitchFamily="49" charset="0"/>
                <a:cs typeface="Courier New" panose="02070309020205020404" pitchFamily="49" charset="0"/>
              </a:rPr>
              <a:t> </a:t>
            </a:r>
            <a:r>
              <a:rPr lang="en-US" b="1" dirty="0">
                <a:solidFill>
                  <a:schemeClr val="tx1"/>
                </a:solidFill>
                <a:latin typeface="Courier New" panose="02070309020205020404" pitchFamily="49" charset="0"/>
                <a:cs typeface="Courier New" panose="02070309020205020404" pitchFamily="49" charset="0"/>
              </a:rPr>
              <a:t>if</a:t>
            </a:r>
            <a:r>
              <a:rPr lang="en-US" b="1" dirty="0">
                <a:latin typeface="Courier New" panose="02070309020205020404" pitchFamily="49" charset="0"/>
                <a:cs typeface="Courier New" panose="02070309020205020404" pitchFamily="49" charset="0"/>
              </a:rPr>
              <a:t> </a:t>
            </a:r>
            <a:r>
              <a:rPr lang="en-US" b="1" dirty="0">
                <a:latin typeface="Arial Narrow" panose="020B0606020202030204" pitchFamily="34" charset="0"/>
              </a:rPr>
              <a:t>block when it is used in a loop</a:t>
            </a:r>
          </a:p>
          <a:p>
            <a:pPr marL="0" indent="0">
              <a:buNone/>
            </a:pPr>
            <a:endParaRPr lang="en-US" dirty="0"/>
          </a:p>
        </p:txBody>
      </p:sp>
      <p:pic>
        <p:nvPicPr>
          <p:cNvPr id="4" name="Audio 3">
            <a:hlinkClick r:id="" action="ppaction://media"/>
            <a:extLst>
              <a:ext uri="{FF2B5EF4-FFF2-40B4-BE49-F238E27FC236}">
                <a16:creationId xmlns:a16="http://schemas.microsoft.com/office/drawing/2014/main" id="{7D8D18A6-DDA2-4DBB-A1D7-58491B3CFFE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506396765"/>
      </p:ext>
    </p:extLst>
  </p:cSld>
  <p:clrMapOvr>
    <a:masterClrMapping/>
  </p:clrMapOvr>
  <p:transition spd="slow" advTm="37471">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Example: Terminate with Sentinel</a:t>
            </a:r>
            <a:endParaRPr lang="en-US" dirty="0"/>
          </a:p>
        </p:txBody>
      </p:sp>
      <p:sp>
        <p:nvSpPr>
          <p:cNvPr id="3" name="Content Placeholder 2"/>
          <p:cNvSpPr>
            <a:spLocks noGrp="1"/>
          </p:cNvSpPr>
          <p:nvPr>
            <p:ph idx="1"/>
          </p:nvPr>
        </p:nvSpPr>
        <p:spPr/>
        <p:txBody>
          <a:bodyPr/>
          <a:lstStyle/>
          <a:p>
            <a:pPr marL="0" indent="0">
              <a:buNone/>
            </a:pPr>
            <a:r>
              <a:rPr lang="en-US" b="1" dirty="0">
                <a:latin typeface="Arial Narrow" panose="020B0606020202030204" pitchFamily="34" charset="0"/>
              </a:rPr>
              <a:t>Prompt the user for pin until correct pin has been entered</a:t>
            </a:r>
          </a:p>
          <a:p>
            <a:pPr marL="457200" lvl="1" indent="0">
              <a:buNone/>
            </a:pPr>
            <a:endParaRPr lang="en-US" dirty="0"/>
          </a:p>
        </p:txBody>
      </p:sp>
      <p:sp>
        <p:nvSpPr>
          <p:cNvPr id="7" name="TextBox 6"/>
          <p:cNvSpPr txBox="1"/>
          <p:nvPr/>
        </p:nvSpPr>
        <p:spPr>
          <a:xfrm>
            <a:off x="990601" y="1367707"/>
            <a:ext cx="6400800" cy="4499693"/>
          </a:xfrm>
          <a:prstGeom prst="rect">
            <a:avLst/>
          </a:prstGeom>
          <a:solidFill>
            <a:schemeClr val="accent5"/>
          </a:solidFill>
          <a:ln>
            <a:solidFill>
              <a:schemeClr val="tx1"/>
            </a:solidFill>
          </a:ln>
        </p:spPr>
        <p:txBody>
          <a:bodyPr wrap="square" rtlCol="0">
            <a:spAutoFit/>
          </a:bodyPr>
          <a:lstStyle/>
          <a:p>
            <a:pPr>
              <a:lnSpc>
                <a:spcPct val="120000"/>
              </a:lnSpc>
            </a:pPr>
            <a:r>
              <a:rPr lang="en-US" sz="2000" dirty="0" err="1">
                <a:latin typeface="Calibri" panose="020F0502020204030204" pitchFamily="34" charset="0"/>
                <a:cs typeface="Calibri" panose="020F0502020204030204" pitchFamily="34" charset="0"/>
              </a:rPr>
              <a:t>correctPin</a:t>
            </a:r>
            <a:r>
              <a:rPr lang="en-US" sz="2000" dirty="0">
                <a:latin typeface="Calibri" panose="020F0502020204030204" pitchFamily="34" charset="0"/>
                <a:cs typeface="Calibri" panose="020F0502020204030204" pitchFamily="34" charset="0"/>
              </a:rPr>
              <a:t> = '12345'</a:t>
            </a:r>
          </a:p>
          <a:p>
            <a:pPr>
              <a:lnSpc>
                <a:spcPct val="120000"/>
              </a:lnSpc>
            </a:pPr>
            <a:r>
              <a:rPr lang="en-US" sz="2000" dirty="0" err="1">
                <a:latin typeface="Calibri" panose="020F0502020204030204" pitchFamily="34" charset="0"/>
                <a:cs typeface="Calibri" panose="020F0502020204030204" pitchFamily="34" charset="0"/>
              </a:rPr>
              <a:t>correctEntry</a:t>
            </a:r>
            <a:r>
              <a:rPr lang="en-US" sz="2000" dirty="0">
                <a:latin typeface="Calibri" panose="020F0502020204030204" pitchFamily="34" charset="0"/>
                <a:cs typeface="Calibri" panose="020F0502020204030204" pitchFamily="34" charset="0"/>
              </a:rPr>
              <a:t> = False</a:t>
            </a:r>
          </a:p>
          <a:p>
            <a:pPr>
              <a:lnSpc>
                <a:spcPct val="120000"/>
              </a:lnSpc>
            </a:pPr>
            <a:r>
              <a:rPr lang="en-US" sz="2000" dirty="0">
                <a:latin typeface="Calibri" panose="020F0502020204030204" pitchFamily="34" charset="0"/>
                <a:cs typeface="Calibri" panose="020F0502020204030204" pitchFamily="34" charset="0"/>
              </a:rPr>
              <a:t>while not(</a:t>
            </a:r>
            <a:r>
              <a:rPr lang="en-US" sz="2000" dirty="0" err="1">
                <a:latin typeface="Calibri" panose="020F0502020204030204" pitchFamily="34" charset="0"/>
                <a:cs typeface="Calibri" panose="020F0502020204030204" pitchFamily="34" charset="0"/>
              </a:rPr>
              <a:t>correctEntry</a:t>
            </a:r>
            <a:r>
              <a:rPr lang="en-US" sz="2000" dirty="0">
                <a:latin typeface="Calibri" panose="020F0502020204030204" pitchFamily="34" charset="0"/>
                <a:cs typeface="Calibri" panose="020F0502020204030204" pitchFamily="34" charset="0"/>
              </a:rPr>
              <a:t>):</a:t>
            </a:r>
          </a:p>
          <a:p>
            <a:pPr>
              <a:lnSpc>
                <a:spcPct val="120000"/>
              </a:lnSpc>
            </a:pPr>
            <a:r>
              <a:rPr lang="en-US" sz="2000" dirty="0">
                <a:latin typeface="Calibri" panose="020F0502020204030204" pitchFamily="34" charset="0"/>
                <a:cs typeface="Calibri" panose="020F0502020204030204" pitchFamily="34" charset="0"/>
              </a:rPr>
              <a:t>    pin = input('Enter 5-digit pin: ')</a:t>
            </a:r>
          </a:p>
          <a:p>
            <a:pPr>
              <a:lnSpc>
                <a:spcPct val="120000"/>
              </a:lnSpc>
            </a:pPr>
            <a:r>
              <a:rPr lang="en-US" sz="2000" dirty="0">
                <a:latin typeface="Calibri" panose="020F0502020204030204" pitchFamily="34" charset="0"/>
                <a:cs typeface="Calibri" panose="020F0502020204030204" pitchFamily="34" charset="0"/>
              </a:rPr>
              <a:t>    if (</a:t>
            </a:r>
            <a:r>
              <a:rPr lang="en-US" sz="2000" dirty="0" err="1">
                <a:latin typeface="Calibri" panose="020F0502020204030204" pitchFamily="34" charset="0"/>
                <a:cs typeface="Calibri" panose="020F0502020204030204" pitchFamily="34" charset="0"/>
              </a:rPr>
              <a:t>len</a:t>
            </a:r>
            <a:r>
              <a:rPr lang="en-US" sz="2000" dirty="0">
                <a:latin typeface="Calibri" panose="020F0502020204030204" pitchFamily="34" charset="0"/>
                <a:cs typeface="Calibri" panose="020F0502020204030204" pitchFamily="34" charset="0"/>
              </a:rPr>
              <a:t>(pin) != 5):</a:t>
            </a:r>
          </a:p>
          <a:p>
            <a:pPr>
              <a:lnSpc>
                <a:spcPct val="120000"/>
              </a:lnSpc>
            </a:pPr>
            <a:r>
              <a:rPr lang="en-US" sz="2000" dirty="0">
                <a:latin typeface="Calibri" panose="020F0502020204030204" pitchFamily="34" charset="0"/>
                <a:cs typeface="Calibri" panose="020F0502020204030204" pitchFamily="34" charset="0"/>
              </a:rPr>
              <a:t>        print('pin should be 5 digits')</a:t>
            </a:r>
          </a:p>
          <a:p>
            <a:pPr>
              <a:lnSpc>
                <a:spcPct val="120000"/>
              </a:lnSpc>
            </a:pPr>
            <a:r>
              <a:rPr lang="en-US" sz="2000" dirty="0">
                <a:latin typeface="Calibri" panose="020F0502020204030204" pitchFamily="34" charset="0"/>
                <a:cs typeface="Calibri" panose="020F0502020204030204" pitchFamily="34" charset="0"/>
              </a:rPr>
              <a:t>        continue</a:t>
            </a:r>
          </a:p>
          <a:p>
            <a:pPr>
              <a:lnSpc>
                <a:spcPct val="120000"/>
              </a:lnSpc>
            </a:pPr>
            <a:r>
              <a:rPr lang="en-US" sz="2000" dirty="0">
                <a:latin typeface="Calibri" panose="020F0502020204030204" pitchFamily="34" charset="0"/>
                <a:cs typeface="Calibri" panose="020F0502020204030204" pitchFamily="34" charset="0"/>
              </a:rPr>
              <a:t>    if pin == </a:t>
            </a:r>
            <a:r>
              <a:rPr lang="en-US" sz="2000" dirty="0" err="1">
                <a:latin typeface="Calibri" panose="020F0502020204030204" pitchFamily="34" charset="0"/>
                <a:cs typeface="Calibri" panose="020F0502020204030204" pitchFamily="34" charset="0"/>
              </a:rPr>
              <a:t>correctPin</a:t>
            </a:r>
            <a:r>
              <a:rPr lang="en-US" sz="2000" dirty="0">
                <a:latin typeface="Calibri" panose="020F0502020204030204" pitchFamily="34" charset="0"/>
                <a:cs typeface="Calibri" panose="020F0502020204030204" pitchFamily="34" charset="0"/>
              </a:rPr>
              <a:t>:</a:t>
            </a:r>
          </a:p>
          <a:p>
            <a:pPr>
              <a:lnSpc>
                <a:spcPct val="120000"/>
              </a:lnSpc>
            </a:pPr>
            <a:r>
              <a:rPr lang="en-US" sz="2000" dirty="0">
                <a:latin typeface="Calibri" panose="020F0502020204030204" pitchFamily="34" charset="0"/>
                <a:cs typeface="Calibri" panose="020F0502020204030204" pitchFamily="34" charset="0"/>
              </a:rPr>
              <a:t>        print('Correct pin entered')</a:t>
            </a:r>
          </a:p>
          <a:p>
            <a:pPr>
              <a:lnSpc>
                <a:spcPct val="120000"/>
              </a:lnSpc>
            </a:pP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correctEntry</a:t>
            </a:r>
            <a:r>
              <a:rPr lang="en-US" sz="2000" dirty="0">
                <a:latin typeface="Calibri" panose="020F0502020204030204" pitchFamily="34" charset="0"/>
                <a:cs typeface="Calibri" panose="020F0502020204030204" pitchFamily="34" charset="0"/>
              </a:rPr>
              <a:t> = True</a:t>
            </a:r>
          </a:p>
          <a:p>
            <a:pPr>
              <a:lnSpc>
                <a:spcPct val="120000"/>
              </a:lnSpc>
            </a:pPr>
            <a:r>
              <a:rPr lang="en-US" sz="2000" dirty="0">
                <a:latin typeface="Calibri" panose="020F0502020204030204" pitchFamily="34" charset="0"/>
                <a:cs typeface="Calibri" panose="020F0502020204030204" pitchFamily="34" charset="0"/>
              </a:rPr>
              <a:t>    else:</a:t>
            </a:r>
          </a:p>
          <a:p>
            <a:pPr>
              <a:lnSpc>
                <a:spcPct val="120000"/>
              </a:lnSpc>
            </a:pPr>
            <a:r>
              <a:rPr lang="en-US" sz="2000" dirty="0">
                <a:latin typeface="Calibri" panose="020F0502020204030204" pitchFamily="34" charset="0"/>
                <a:cs typeface="Calibri" panose="020F0502020204030204" pitchFamily="34" charset="0"/>
              </a:rPr>
              <a:t>        print('Incorrect pin. Please try again. ')</a:t>
            </a:r>
          </a:p>
        </p:txBody>
      </p:sp>
      <p:pic>
        <p:nvPicPr>
          <p:cNvPr id="5" name="Picture 4">
            <a:extLst>
              <a:ext uri="{FF2B5EF4-FFF2-40B4-BE49-F238E27FC236}">
                <a16:creationId xmlns:a16="http://schemas.microsoft.com/office/drawing/2014/main" id="{21F3CA25-564B-45AE-AAA1-5193D5F057DA}"/>
              </a:ext>
            </a:extLst>
          </p:cNvPr>
          <p:cNvPicPr>
            <a:picLocks noChangeAspect="1"/>
          </p:cNvPicPr>
          <p:nvPr/>
        </p:nvPicPr>
        <p:blipFill>
          <a:blip r:embed="rId6"/>
          <a:stretch>
            <a:fillRect/>
          </a:stretch>
        </p:blipFill>
        <p:spPr>
          <a:xfrm>
            <a:off x="4876800" y="2131423"/>
            <a:ext cx="3919417" cy="1295400"/>
          </a:xfrm>
          <a:prstGeom prst="rect">
            <a:avLst/>
          </a:prstGeom>
          <a:ln>
            <a:solidFill>
              <a:schemeClr val="tx1"/>
            </a:solidFill>
          </a:ln>
        </p:spPr>
      </p:pic>
      <p:sp>
        <p:nvSpPr>
          <p:cNvPr id="6" name="Rectangle 5">
            <a:extLst>
              <a:ext uri="{FF2B5EF4-FFF2-40B4-BE49-F238E27FC236}">
                <a16:creationId xmlns:a16="http://schemas.microsoft.com/office/drawing/2014/main" id="{D50525C7-2D20-496E-B128-08EEBDAB9B28}"/>
              </a:ext>
            </a:extLst>
          </p:cNvPr>
          <p:cNvSpPr/>
          <p:nvPr/>
        </p:nvSpPr>
        <p:spPr>
          <a:xfrm>
            <a:off x="1185984" y="2863014"/>
            <a:ext cx="3386016" cy="109938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Audio 7">
            <a:hlinkClick r:id="" action="ppaction://media"/>
            <a:extLst>
              <a:ext uri="{FF2B5EF4-FFF2-40B4-BE49-F238E27FC236}">
                <a16:creationId xmlns:a16="http://schemas.microsoft.com/office/drawing/2014/main" id="{616494C8-5466-4ED5-AD2E-E37FDAAD29F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3390575418"/>
      </p:ext>
    </p:extLst>
  </p:cSld>
  <p:clrMapOvr>
    <a:masterClrMapping/>
  </p:clrMapOvr>
  <p:transition spd="slow" advTm="42802">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heel(1)">
                                      <p:cBhvr>
                                        <p:cTn id="11"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8"/>
                </p:tgtEl>
              </p:cMediaNode>
            </p:audio>
          </p:childTnLst>
        </p:cTn>
      </p:par>
    </p:tnLst>
    <p:bldLst>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Marseille">
            <a:hlinkClick r:id="" action="ppaction://media"/>
            <a:extLst>
              <a:ext uri="{FF2B5EF4-FFF2-40B4-BE49-F238E27FC236}">
                <a16:creationId xmlns:a16="http://schemas.microsoft.com/office/drawing/2014/main" id="{87AEB8F3-FC88-4E81-831D-6949D7784DE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58200" y="152400"/>
            <a:ext cx="487363" cy="487363"/>
          </a:xfrm>
          <a:prstGeom prst="rect">
            <a:avLst/>
          </a:prstGeom>
        </p:spPr>
      </p:pic>
      <p:sp>
        <p:nvSpPr>
          <p:cNvPr id="4" name="Rectangle 3">
            <a:extLst>
              <a:ext uri="{FF2B5EF4-FFF2-40B4-BE49-F238E27FC236}">
                <a16:creationId xmlns:a16="http://schemas.microsoft.com/office/drawing/2014/main" id="{2B84FF4D-6F9D-42E6-8E6F-ACCB3A1CF0BA}"/>
              </a:ext>
            </a:extLst>
          </p:cNvPr>
          <p:cNvSpPr txBox="1">
            <a:spLocks noChangeArrowheads="1"/>
          </p:cNvSpPr>
          <p:nvPr/>
        </p:nvSpPr>
        <p:spPr bwMode="auto">
          <a:xfrm>
            <a:off x="838200" y="1524000"/>
            <a:ext cx="7467600" cy="3733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eaLnBrk="1" fontAlgn="base" hangingPunct="1">
              <a:spcBef>
                <a:spcPct val="20000"/>
              </a:spcBef>
              <a:spcAft>
                <a:spcPct val="0"/>
              </a:spcAft>
              <a:buChar char="»"/>
              <a:defRPr>
                <a:solidFill>
                  <a:schemeClr val="accent2"/>
                </a:solidFill>
                <a:latin typeface="+mn-lt"/>
                <a:cs typeface="+mn-cs"/>
              </a:defRPr>
            </a:lvl6pPr>
            <a:lvl7pPr marL="2971800" indent="-228600" algn="l" rtl="0" eaLnBrk="1" fontAlgn="base" hangingPunct="1">
              <a:spcBef>
                <a:spcPct val="20000"/>
              </a:spcBef>
              <a:spcAft>
                <a:spcPct val="0"/>
              </a:spcAft>
              <a:buChar char="»"/>
              <a:defRPr>
                <a:solidFill>
                  <a:schemeClr val="accent2"/>
                </a:solidFill>
                <a:latin typeface="+mn-lt"/>
                <a:cs typeface="+mn-cs"/>
              </a:defRPr>
            </a:lvl7pPr>
            <a:lvl8pPr marL="3429000" indent="-228600" algn="l" rtl="0" eaLnBrk="1" fontAlgn="base" hangingPunct="1">
              <a:spcBef>
                <a:spcPct val="20000"/>
              </a:spcBef>
              <a:spcAft>
                <a:spcPct val="0"/>
              </a:spcAft>
              <a:buChar char="»"/>
              <a:defRPr>
                <a:solidFill>
                  <a:schemeClr val="accent2"/>
                </a:solidFill>
                <a:latin typeface="+mn-lt"/>
                <a:cs typeface="+mn-cs"/>
              </a:defRPr>
            </a:lvl8pPr>
            <a:lvl9pPr marL="3886200" indent="-228600" algn="l" rtl="0" eaLnBrk="1" fontAlgn="base" hangingPunct="1">
              <a:spcBef>
                <a:spcPct val="20000"/>
              </a:spcBef>
              <a:spcAft>
                <a:spcPct val="0"/>
              </a:spcAft>
              <a:buChar char="»"/>
              <a:defRPr>
                <a:solidFill>
                  <a:schemeClr val="accent2"/>
                </a:solidFill>
                <a:latin typeface="+mn-lt"/>
                <a:cs typeface="+mn-cs"/>
              </a:defRPr>
            </a:lvl9pPr>
          </a:lstStyle>
          <a:p>
            <a:pPr marL="0" indent="0" algn="ctr">
              <a:buFontTx/>
              <a:buNone/>
              <a:defRPr/>
            </a:pPr>
            <a:r>
              <a:rPr lang="en-GB" altLang="zh-CN" sz="6000" b="1" kern="0" dirty="0">
                <a:solidFill>
                  <a:srgbClr val="640064"/>
                </a:solidFill>
                <a:effectLst>
                  <a:outerShdw blurRad="38100" dist="38100" dir="2700000" algn="tl">
                    <a:srgbClr val="C0C0C0"/>
                  </a:outerShdw>
                </a:effectLst>
                <a:latin typeface="Kristen ITC" panose="03050502040202030202" pitchFamily="66" charset="0"/>
                <a:ea typeface="Tahoma" panose="020B0604030504040204" pitchFamily="34" charset="0"/>
                <a:cs typeface="Tahoma" panose="020B0604030504040204" pitchFamily="34" charset="0"/>
              </a:rPr>
              <a:t>Activity Break!</a:t>
            </a:r>
          </a:p>
          <a:p>
            <a:pPr marL="0" indent="0">
              <a:buNone/>
            </a:pPr>
            <a:r>
              <a:rPr lang="en-US" altLang="en-US" sz="2400" b="1" dirty="0">
                <a:solidFill>
                  <a:schemeClr val="tx1"/>
                </a:solidFill>
                <a:latin typeface="Arial Narrow" panose="020B0606020202030204" pitchFamily="34" charset="0"/>
              </a:rPr>
              <a:t>Lecture activities are in a separate file (Word document)</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You are required to submit your solution for the activities in </a:t>
            </a:r>
            <a:r>
              <a:rPr lang="en-US" altLang="en-US" sz="2400" b="1" dirty="0" err="1">
                <a:solidFill>
                  <a:schemeClr val="tx1"/>
                </a:solidFill>
                <a:latin typeface="Arial Narrow" panose="020B0606020202030204" pitchFamily="34" charset="0"/>
              </a:rPr>
              <a:t>POLITEMall</a:t>
            </a:r>
            <a:r>
              <a:rPr lang="en-US" altLang="en-US" sz="2400" b="1" dirty="0">
                <a:solidFill>
                  <a:schemeClr val="tx1"/>
                </a:solidFill>
                <a:latin typeface="Arial Narrow" panose="020B0606020202030204" pitchFamily="34" charset="0"/>
              </a:rPr>
              <a:t> when you have completed all of them</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Try to work on activities 6 and 7 now…</a:t>
            </a:r>
          </a:p>
        </p:txBody>
      </p:sp>
    </p:spTree>
    <p:extLst>
      <p:ext uri="{BB962C8B-B14F-4D97-AF65-F5344CB8AC3E}">
        <p14:creationId xmlns:p14="http://schemas.microsoft.com/office/powerpoint/2010/main" val="1919840201"/>
      </p:ext>
    </p:extLst>
  </p:cSld>
  <p:clrMapOvr>
    <a:masterClrMapping/>
  </p:clrMapOvr>
  <p:transition spd="slow" advTm="9000">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p:txBody>
          <a:bodyPr/>
          <a:lstStyle/>
          <a:p>
            <a:pPr>
              <a:defRPr/>
            </a:pPr>
            <a:r>
              <a:rPr lang="en-US"/>
              <a:t>Summary</a:t>
            </a:r>
          </a:p>
        </p:txBody>
      </p:sp>
      <p:sp>
        <p:nvSpPr>
          <p:cNvPr id="8196" name="Rectangle 6"/>
          <p:cNvSpPr>
            <a:spLocks noGrp="1" noChangeArrowheads="1"/>
          </p:cNvSpPr>
          <p:nvPr>
            <p:ph type="body" idx="1"/>
          </p:nvPr>
        </p:nvSpPr>
        <p:spPr/>
        <p:txBody>
          <a:bodyPr/>
          <a:lstStyle/>
          <a:p>
            <a:pPr>
              <a:buFont typeface="Wingdings" panose="05000000000000000000" pitchFamily="2" charset="2"/>
              <a:buChar char="q"/>
            </a:pPr>
            <a:r>
              <a:rPr lang="en-US" altLang="en-US" b="1" dirty="0">
                <a:latin typeface="Arial Narrow" panose="020B0606020202030204" pitchFamily="34" charset="0"/>
              </a:rPr>
              <a:t>Repetition structure allows statements to be repeated as long as a condition is True</a:t>
            </a:r>
          </a:p>
          <a:p>
            <a:pPr>
              <a:buFont typeface="Wingdings" panose="05000000000000000000" pitchFamily="2" charset="2"/>
              <a:buChar char="q"/>
            </a:pPr>
            <a:endParaRPr lang="en-US" altLang="en-US" b="1" dirty="0">
              <a:latin typeface="Arial Narrow" panose="020B0606020202030204" pitchFamily="34" charset="0"/>
            </a:endParaRPr>
          </a:p>
          <a:p>
            <a:pPr>
              <a:buFont typeface="Wingdings" panose="05000000000000000000" pitchFamily="2" charset="2"/>
              <a:buChar char="q"/>
            </a:pPr>
            <a:r>
              <a:rPr lang="en-US" altLang="en-US" b="1" dirty="0">
                <a:latin typeface="Arial Narrow" panose="020B0606020202030204" pitchFamily="34" charset="0"/>
              </a:rPr>
              <a:t>The </a:t>
            </a:r>
            <a:r>
              <a:rPr lang="en-US" altLang="en-US" b="1" dirty="0">
                <a:latin typeface="Arial Narrow" panose="020B0606020202030204" pitchFamily="34" charset="0"/>
                <a:cs typeface="Courier New" panose="02070309020205020404" pitchFamily="49" charset="0"/>
              </a:rPr>
              <a:t>while</a:t>
            </a:r>
            <a:r>
              <a:rPr lang="en-US" altLang="en-US" b="1" dirty="0">
                <a:latin typeface="Arial Narrow" panose="020B0606020202030204" pitchFamily="34" charset="0"/>
              </a:rPr>
              <a:t> loop checks the condition first to decide whether to enter the loop</a:t>
            </a:r>
          </a:p>
          <a:p>
            <a:pPr>
              <a:buFont typeface="Wingdings" panose="05000000000000000000" pitchFamily="2" charset="2"/>
              <a:buChar char="q"/>
            </a:pPr>
            <a:endParaRPr lang="en-US" altLang="en-US" b="1" dirty="0">
              <a:latin typeface="Arial Narrow" panose="020B0606020202030204" pitchFamily="34" charset="0"/>
            </a:endParaRPr>
          </a:p>
          <a:p>
            <a:pPr>
              <a:buFont typeface="Wingdings" panose="05000000000000000000" pitchFamily="2" charset="2"/>
              <a:buChar char="q"/>
            </a:pPr>
            <a:r>
              <a:rPr lang="en-US" altLang="en-US" b="1" dirty="0">
                <a:latin typeface="Arial Narrow" panose="020B0606020202030204" pitchFamily="34" charset="0"/>
              </a:rPr>
              <a:t>The </a:t>
            </a:r>
            <a:r>
              <a:rPr lang="en-US" altLang="en-US" b="1" dirty="0">
                <a:latin typeface="Arial Narrow" panose="020B0606020202030204" pitchFamily="34" charset="0"/>
                <a:cs typeface="Courier New" panose="02070309020205020404" pitchFamily="49" charset="0"/>
              </a:rPr>
              <a:t>break</a:t>
            </a:r>
            <a:r>
              <a:rPr lang="en-US" altLang="en-US" b="1" dirty="0">
                <a:latin typeface="Arial Narrow" panose="020B0606020202030204" pitchFamily="34" charset="0"/>
              </a:rPr>
              <a:t> statement breaks out of the loop completely.</a:t>
            </a:r>
          </a:p>
          <a:p>
            <a:pPr>
              <a:buFont typeface="Wingdings" panose="05000000000000000000" pitchFamily="2" charset="2"/>
              <a:buChar char="q"/>
            </a:pPr>
            <a:endParaRPr lang="en-US" altLang="en-US" b="1" dirty="0">
              <a:latin typeface="Arial Narrow" panose="020B0606020202030204" pitchFamily="34" charset="0"/>
            </a:endParaRPr>
          </a:p>
          <a:p>
            <a:pPr>
              <a:buFont typeface="Wingdings" panose="05000000000000000000" pitchFamily="2" charset="2"/>
              <a:buChar char="q"/>
            </a:pPr>
            <a:r>
              <a:rPr lang="en-US" altLang="en-US" b="1" dirty="0">
                <a:latin typeface="Arial Narrow" panose="020B0606020202030204" pitchFamily="34" charset="0"/>
              </a:rPr>
              <a:t>The </a:t>
            </a:r>
            <a:r>
              <a:rPr lang="en-US" altLang="en-US" b="1" dirty="0">
                <a:latin typeface="Arial Narrow" panose="020B0606020202030204" pitchFamily="34" charset="0"/>
                <a:cs typeface="Courier New" panose="02070309020205020404" pitchFamily="49" charset="0"/>
              </a:rPr>
              <a:t>continue</a:t>
            </a:r>
            <a:r>
              <a:rPr lang="en-US" altLang="en-US" b="1" dirty="0">
                <a:latin typeface="Arial Narrow" panose="020B0606020202030204" pitchFamily="34" charset="0"/>
              </a:rPr>
              <a:t> statement skips the remaining part of the current iteration and continues to the next iteration.</a:t>
            </a:r>
          </a:p>
          <a:p>
            <a:endParaRPr lang="en-US" altLang="en-US" dirty="0"/>
          </a:p>
          <a:p>
            <a:endParaRPr lang="en-US" altLang="en-US" dirty="0"/>
          </a:p>
        </p:txBody>
      </p:sp>
      <p:pic>
        <p:nvPicPr>
          <p:cNvPr id="4" name="Audio 3">
            <a:hlinkClick r:id="" action="ppaction://media"/>
            <a:extLst>
              <a:ext uri="{FF2B5EF4-FFF2-40B4-BE49-F238E27FC236}">
                <a16:creationId xmlns:a16="http://schemas.microsoft.com/office/drawing/2014/main" id="{73E803D7-3980-4CC3-B8F9-5DC86220D63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547944164"/>
      </p:ext>
    </p:extLst>
  </p:cSld>
  <p:clrMapOvr>
    <a:masterClrMapping/>
  </p:clrMapOvr>
  <p:transition spd="slow" advTm="51831">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2"/>
          <p:cNvSpPr>
            <a:spLocks noGrp="1" noChangeArrowheads="1"/>
          </p:cNvSpPr>
          <p:nvPr>
            <p:ph type="title"/>
          </p:nvPr>
        </p:nvSpPr>
        <p:spPr/>
        <p:txBody>
          <a:bodyPr/>
          <a:lstStyle/>
          <a:p>
            <a:pPr>
              <a:defRPr/>
            </a:pPr>
            <a:r>
              <a:rPr lang="en-US"/>
              <a:t>Reading Reference</a:t>
            </a:r>
          </a:p>
        </p:txBody>
      </p:sp>
      <p:sp>
        <p:nvSpPr>
          <p:cNvPr id="6148" name="Rectangle 6"/>
          <p:cNvSpPr>
            <a:spLocks noGrp="1" noChangeArrowheads="1"/>
          </p:cNvSpPr>
          <p:nvPr>
            <p:ph type="body" idx="1"/>
          </p:nvPr>
        </p:nvSpPr>
        <p:spPr/>
        <p:txBody>
          <a:bodyPr/>
          <a:lstStyle/>
          <a:p>
            <a:pPr>
              <a:buFont typeface="Wingdings" panose="05000000000000000000" pitchFamily="2" charset="2"/>
              <a:buChar char="q"/>
            </a:pPr>
            <a:r>
              <a:rPr lang="en-US" altLang="en-US" b="1" dirty="0">
                <a:latin typeface="Arial Narrow" panose="020B0606020202030204" pitchFamily="34" charset="0"/>
              </a:rPr>
              <a:t>Python 3 Documentation</a:t>
            </a:r>
          </a:p>
          <a:p>
            <a:pPr lvl="1">
              <a:buFont typeface="Wingdings" panose="05000000000000000000" pitchFamily="2" charset="2"/>
              <a:buChar char="q"/>
            </a:pPr>
            <a:r>
              <a:rPr lang="en-US" altLang="en-US" b="1" dirty="0">
                <a:latin typeface="Arial Narrow" panose="020B0606020202030204" pitchFamily="34" charset="0"/>
                <a:hlinkClick r:id="rId5"/>
              </a:rPr>
              <a:t>https://docs.python.org/3/reference/compound_stmts.html#while</a:t>
            </a:r>
            <a:endParaRPr lang="en-US" altLang="en-US" b="1" dirty="0">
              <a:latin typeface="Arial Narrow" panose="020B0606020202030204" pitchFamily="34" charset="0"/>
            </a:endParaRPr>
          </a:p>
          <a:p>
            <a:pPr marL="457200" lvl="1" indent="0">
              <a:buNone/>
            </a:pPr>
            <a:endParaRPr lang="en-US" altLang="en-US" b="1" dirty="0">
              <a:latin typeface="Arial Narrow" panose="020B0606020202030204" pitchFamily="34" charset="0"/>
            </a:endParaRPr>
          </a:p>
          <a:p>
            <a:pPr>
              <a:buFont typeface="Wingdings" panose="05000000000000000000" pitchFamily="2" charset="2"/>
              <a:buChar char="q"/>
            </a:pPr>
            <a:r>
              <a:rPr lang="en-US" altLang="en-US" b="1" dirty="0">
                <a:latin typeface="Arial Narrow" panose="020B0606020202030204" pitchFamily="34" charset="0"/>
              </a:rPr>
              <a:t>Learn Python Tutorial</a:t>
            </a:r>
          </a:p>
          <a:p>
            <a:pPr lvl="1">
              <a:buFont typeface="Wingdings" panose="05000000000000000000" pitchFamily="2" charset="2"/>
              <a:buChar char="q"/>
            </a:pPr>
            <a:r>
              <a:rPr lang="en-US" altLang="en-US" b="1" dirty="0">
                <a:latin typeface="Arial Narrow" panose="020B0606020202030204" pitchFamily="34" charset="0"/>
                <a:hlinkClick r:id="rId6"/>
              </a:rPr>
              <a:t>https://www.learnpython.org/en/Loops</a:t>
            </a:r>
            <a:endParaRPr lang="en-US" altLang="en-US" b="1" dirty="0">
              <a:latin typeface="Arial Narrow" panose="020B0606020202030204" pitchFamily="34" charset="0"/>
            </a:endParaRPr>
          </a:p>
          <a:p>
            <a:pPr marL="457200" lvl="1" indent="0">
              <a:buNone/>
            </a:pPr>
            <a:endParaRPr lang="en-US" altLang="en-US" b="1" dirty="0">
              <a:latin typeface="Arial Narrow" panose="020B0606020202030204" pitchFamily="34" charset="0"/>
            </a:endParaRPr>
          </a:p>
        </p:txBody>
      </p:sp>
      <p:pic>
        <p:nvPicPr>
          <p:cNvPr id="2" name="Audio 1">
            <a:hlinkClick r:id="" action="ppaction://media"/>
            <a:extLst>
              <a:ext uri="{FF2B5EF4-FFF2-40B4-BE49-F238E27FC236}">
                <a16:creationId xmlns:a16="http://schemas.microsoft.com/office/drawing/2014/main" id="{3B27F0AA-6672-4A86-8C81-A8A117582FD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999977318"/>
      </p:ext>
    </p:extLst>
  </p:cSld>
  <p:clrMapOvr>
    <a:masterClrMapping/>
  </p:clrMapOvr>
  <p:transition spd="slow" advTm="20032">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
          <p:cNvSpPr txBox="1">
            <a:spLocks noChangeArrowheads="1"/>
          </p:cNvSpPr>
          <p:nvPr/>
        </p:nvSpPr>
        <p:spPr bwMode="auto">
          <a:xfrm>
            <a:off x="1752600" y="2057400"/>
            <a:ext cx="5486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eaLnBrk="1" fontAlgn="base" hangingPunct="1">
              <a:spcBef>
                <a:spcPct val="20000"/>
              </a:spcBef>
              <a:spcAft>
                <a:spcPct val="0"/>
              </a:spcAft>
              <a:buChar char="»"/>
              <a:defRPr>
                <a:solidFill>
                  <a:schemeClr val="accent2"/>
                </a:solidFill>
                <a:latin typeface="+mn-lt"/>
                <a:cs typeface="+mn-cs"/>
              </a:defRPr>
            </a:lvl6pPr>
            <a:lvl7pPr marL="2971800" indent="-228600" algn="l" rtl="0" eaLnBrk="1" fontAlgn="base" hangingPunct="1">
              <a:spcBef>
                <a:spcPct val="20000"/>
              </a:spcBef>
              <a:spcAft>
                <a:spcPct val="0"/>
              </a:spcAft>
              <a:buChar char="»"/>
              <a:defRPr>
                <a:solidFill>
                  <a:schemeClr val="accent2"/>
                </a:solidFill>
                <a:latin typeface="+mn-lt"/>
                <a:cs typeface="+mn-cs"/>
              </a:defRPr>
            </a:lvl7pPr>
            <a:lvl8pPr marL="3429000" indent="-228600" algn="l" rtl="0" eaLnBrk="1" fontAlgn="base" hangingPunct="1">
              <a:spcBef>
                <a:spcPct val="20000"/>
              </a:spcBef>
              <a:spcAft>
                <a:spcPct val="0"/>
              </a:spcAft>
              <a:buChar char="»"/>
              <a:defRPr>
                <a:solidFill>
                  <a:schemeClr val="accent2"/>
                </a:solidFill>
                <a:latin typeface="+mn-lt"/>
                <a:cs typeface="+mn-cs"/>
              </a:defRPr>
            </a:lvl8pPr>
            <a:lvl9pPr marL="3886200" indent="-228600" algn="l" rtl="0" eaLnBrk="1" fontAlgn="base" hangingPunct="1">
              <a:spcBef>
                <a:spcPct val="20000"/>
              </a:spcBef>
              <a:spcAft>
                <a:spcPct val="0"/>
              </a:spcAft>
              <a:buChar char="»"/>
              <a:defRPr>
                <a:solidFill>
                  <a:schemeClr val="accent2"/>
                </a:solidFill>
                <a:latin typeface="+mn-lt"/>
                <a:cs typeface="+mn-cs"/>
              </a:defRPr>
            </a:lvl9pPr>
          </a:lstStyle>
          <a:p>
            <a:pPr marL="0" indent="0" algn="ctr">
              <a:buFontTx/>
              <a:buNone/>
              <a:defRPr/>
            </a:pPr>
            <a:r>
              <a:rPr lang="en-GB" altLang="zh-CN" sz="4800" b="1" kern="0" dirty="0">
                <a:solidFill>
                  <a:srgbClr val="640064"/>
                </a:solidFill>
                <a:effectLst>
                  <a:outerShdw blurRad="38100" dist="38100" dir="2700000" algn="tl">
                    <a:srgbClr val="C0C0C0"/>
                  </a:outerShdw>
                </a:effectLst>
                <a:latin typeface="Tahoma" panose="020B0604030504040204" pitchFamily="34" charset="0"/>
                <a:ea typeface="Tahoma" panose="020B0604030504040204" pitchFamily="34" charset="0"/>
                <a:cs typeface="Tahoma" panose="020B0604030504040204" pitchFamily="34" charset="0"/>
              </a:rPr>
              <a:t>Repetition Structure</a:t>
            </a:r>
          </a:p>
        </p:txBody>
      </p:sp>
      <p:pic>
        <p:nvPicPr>
          <p:cNvPr id="2" name="Audio 1">
            <a:hlinkClick r:id="" action="ppaction://media"/>
            <a:extLst>
              <a:ext uri="{FF2B5EF4-FFF2-40B4-BE49-F238E27FC236}">
                <a16:creationId xmlns:a16="http://schemas.microsoft.com/office/drawing/2014/main" id="{AD864CA0-1961-4BD6-A7E7-CC54CFE2F7E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377042874"/>
      </p:ext>
    </p:extLst>
  </p:cSld>
  <p:clrMapOvr>
    <a:masterClrMapping/>
  </p:clrMapOvr>
  <p:transition spd="slow" advTm="20398">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Repetition Structure?</a:t>
            </a:r>
          </a:p>
        </p:txBody>
      </p:sp>
      <p:sp>
        <p:nvSpPr>
          <p:cNvPr id="3" name="Content Placeholder 2"/>
          <p:cNvSpPr>
            <a:spLocks noGrp="1"/>
          </p:cNvSpPr>
          <p:nvPr>
            <p:ph idx="1"/>
          </p:nvPr>
        </p:nvSpPr>
        <p:spPr/>
        <p:txBody>
          <a:bodyPr/>
          <a:lstStyle/>
          <a:p>
            <a:pPr>
              <a:buFont typeface="Wingdings" panose="05000000000000000000" pitchFamily="2" charset="2"/>
              <a:buChar char="q"/>
            </a:pPr>
            <a:r>
              <a:rPr lang="en-US" b="1" dirty="0">
                <a:latin typeface="Arial Narrow" panose="020B0606020202030204" pitchFamily="34" charset="0"/>
              </a:rPr>
              <a:t>Execute a block of program statements repeatedly</a:t>
            </a:r>
          </a:p>
          <a:p>
            <a:pPr marL="0" indent="0">
              <a:buNone/>
            </a:pPr>
            <a:endParaRPr lang="en-US" b="1" dirty="0">
              <a:latin typeface="Arial Narrow" panose="020B0606020202030204" pitchFamily="34" charset="0"/>
            </a:endParaRPr>
          </a:p>
          <a:p>
            <a:pPr>
              <a:buFont typeface="Wingdings" panose="05000000000000000000" pitchFamily="2" charset="2"/>
              <a:buChar char="q"/>
            </a:pPr>
            <a:r>
              <a:rPr lang="en-US" b="1" dirty="0">
                <a:latin typeface="Arial Narrow" panose="020B0606020202030204" pitchFamily="34" charset="0"/>
              </a:rPr>
              <a:t>Examples of repetitive activities:</a:t>
            </a:r>
          </a:p>
          <a:p>
            <a:pPr lvl="1">
              <a:buFont typeface="Wingdings" panose="05000000000000000000" pitchFamily="2" charset="2"/>
              <a:buChar char="ü"/>
            </a:pPr>
            <a:r>
              <a:rPr lang="en-US" dirty="0">
                <a:solidFill>
                  <a:schemeClr val="tx1"/>
                </a:solidFill>
                <a:latin typeface="Arial Narrow" panose="020B0606020202030204" pitchFamily="34" charset="0"/>
              </a:rPr>
              <a:t>Repeated prompting of password after incorrect entry</a:t>
            </a:r>
          </a:p>
          <a:p>
            <a:pPr lvl="1">
              <a:buFont typeface="Wingdings" panose="05000000000000000000" pitchFamily="2" charset="2"/>
              <a:buChar char="ü"/>
            </a:pPr>
            <a:r>
              <a:rPr lang="en-US" dirty="0">
                <a:solidFill>
                  <a:schemeClr val="tx1"/>
                </a:solidFill>
                <a:latin typeface="Arial Narrow" panose="020B0606020202030204" pitchFamily="34" charset="0"/>
              </a:rPr>
              <a:t>Alexa listening for wake-up command</a:t>
            </a:r>
          </a:p>
          <a:p>
            <a:pPr lvl="1">
              <a:buFont typeface="Wingdings" panose="05000000000000000000" pitchFamily="2" charset="2"/>
              <a:buChar char="ü"/>
            </a:pPr>
            <a:r>
              <a:rPr lang="en-US" dirty="0">
                <a:solidFill>
                  <a:schemeClr val="tx1"/>
                </a:solidFill>
                <a:latin typeface="Arial Narrow" panose="020B0606020202030204" pitchFamily="34" charset="0"/>
              </a:rPr>
              <a:t>Windows detecting mouse clicks</a:t>
            </a:r>
            <a:endParaRPr lang="en-US" b="1" dirty="0">
              <a:latin typeface="Arial Narrow" panose="020B0606020202030204" pitchFamily="34" charset="0"/>
            </a:endParaRPr>
          </a:p>
          <a:p>
            <a:pPr marL="0" indent="0">
              <a:buNone/>
            </a:pPr>
            <a:endParaRPr lang="en-US" b="1" dirty="0">
              <a:latin typeface="Arial Narrow" panose="020B0606020202030204" pitchFamily="34" charset="0"/>
            </a:endParaRPr>
          </a:p>
          <a:p>
            <a:pPr>
              <a:buFont typeface="Wingdings" panose="05000000000000000000" pitchFamily="2" charset="2"/>
              <a:buChar char="q"/>
            </a:pPr>
            <a:r>
              <a:rPr lang="en-US" b="1" dirty="0">
                <a:latin typeface="Arial Narrow" panose="020B0606020202030204" pitchFamily="34" charset="0"/>
              </a:rPr>
              <a:t>2 types of repetition structure</a:t>
            </a:r>
          </a:p>
          <a:p>
            <a:pPr lvl="1">
              <a:buClr>
                <a:schemeClr val="tx1"/>
              </a:buClr>
              <a:buFont typeface="Wingdings" panose="05000000000000000000" pitchFamily="2" charset="2"/>
              <a:buChar char="ü"/>
            </a:pPr>
            <a:r>
              <a:rPr lang="en-US" sz="2800" b="1" dirty="0">
                <a:solidFill>
                  <a:srgbClr val="FF0000"/>
                </a:solidFill>
                <a:latin typeface="Arial Narrow" panose="020B0606020202030204" pitchFamily="34" charset="0"/>
                <a:cs typeface="Courier New" panose="02070309020205020404" pitchFamily="49" charset="0"/>
              </a:rPr>
              <a:t> while</a:t>
            </a:r>
            <a:r>
              <a:rPr lang="en-US" sz="2800" b="1" dirty="0">
                <a:latin typeface="Arial Narrow" panose="020B0606020202030204" pitchFamily="34" charset="0"/>
                <a:cs typeface="Courier New" panose="02070309020205020404" pitchFamily="49" charset="0"/>
              </a:rPr>
              <a:t> </a:t>
            </a:r>
            <a:r>
              <a:rPr lang="en-US" sz="2800" b="1" dirty="0">
                <a:latin typeface="Arial Narrow" panose="020B0606020202030204" pitchFamily="34" charset="0"/>
              </a:rPr>
              <a:t>loop and </a:t>
            </a:r>
            <a:r>
              <a:rPr lang="en-US" sz="2800" b="1" dirty="0">
                <a:solidFill>
                  <a:srgbClr val="FF0000"/>
                </a:solidFill>
                <a:latin typeface="Arial Narrow" panose="020B0606020202030204" pitchFamily="34" charset="0"/>
                <a:cs typeface="Courier New" panose="02070309020205020404" pitchFamily="49" charset="0"/>
              </a:rPr>
              <a:t>for</a:t>
            </a:r>
            <a:r>
              <a:rPr lang="en-US" sz="2800" b="1" dirty="0">
                <a:latin typeface="Arial Narrow" panose="020B0606020202030204" pitchFamily="34" charset="0"/>
                <a:cs typeface="Courier New" panose="02070309020205020404" pitchFamily="49" charset="0"/>
              </a:rPr>
              <a:t> </a:t>
            </a:r>
            <a:r>
              <a:rPr lang="en-US" sz="2800" b="1" dirty="0">
                <a:latin typeface="Arial Narrow" panose="020B0606020202030204" pitchFamily="34" charset="0"/>
              </a:rPr>
              <a:t>loop</a:t>
            </a:r>
          </a:p>
          <a:p>
            <a:pPr>
              <a:buFont typeface="Wingdings" panose="05000000000000000000" pitchFamily="2" charset="2"/>
              <a:buChar char="q"/>
            </a:pPr>
            <a:endParaRPr lang="en-US" b="1" dirty="0">
              <a:latin typeface="Arial Narrow" panose="020B0606020202030204" pitchFamily="34" charset="0"/>
            </a:endParaRPr>
          </a:p>
          <a:p>
            <a:pPr marL="457200" lvl="1" indent="0">
              <a:buNone/>
            </a:pPr>
            <a:endParaRPr lang="en-US" dirty="0"/>
          </a:p>
        </p:txBody>
      </p:sp>
      <p:pic>
        <p:nvPicPr>
          <p:cNvPr id="8" name="Audio 7">
            <a:hlinkClick r:id="" action="ppaction://media"/>
            <a:extLst>
              <a:ext uri="{FF2B5EF4-FFF2-40B4-BE49-F238E27FC236}">
                <a16:creationId xmlns:a16="http://schemas.microsoft.com/office/drawing/2014/main" id="{DA840AF0-96A9-418A-844F-997DA1296C7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423986034"/>
      </p:ext>
    </p:extLst>
  </p:cSld>
  <p:clrMapOvr>
    <a:masterClrMapping/>
  </p:clrMapOvr>
  <p:transition spd="slow" advTm="50490">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urier New" panose="02070309020205020404" pitchFamily="49" charset="0"/>
                <a:cs typeface="Courier New" panose="02070309020205020404" pitchFamily="49" charset="0"/>
              </a:rPr>
              <a:t>while</a:t>
            </a:r>
            <a:r>
              <a:rPr lang="en-US" dirty="0"/>
              <a:t> Loop</a:t>
            </a:r>
          </a:p>
        </p:txBody>
      </p:sp>
      <p:sp>
        <p:nvSpPr>
          <p:cNvPr id="3" name="Content Placeholder 2"/>
          <p:cNvSpPr>
            <a:spLocks noGrp="1"/>
          </p:cNvSpPr>
          <p:nvPr>
            <p:ph idx="1"/>
          </p:nvPr>
        </p:nvSpPr>
        <p:spPr>
          <a:xfrm>
            <a:off x="76200" y="884238"/>
            <a:ext cx="5174129" cy="4983162"/>
          </a:xfrm>
        </p:spPr>
        <p:txBody>
          <a:bodyPr/>
          <a:lstStyle/>
          <a:p>
            <a:pPr marL="514350" indent="-514350">
              <a:buFont typeface="+mj-lt"/>
              <a:buAutoNum type="arabicPeriod"/>
            </a:pPr>
            <a:r>
              <a:rPr lang="en-US" b="1" dirty="0">
                <a:latin typeface="Arial Narrow" panose="020B0606020202030204" pitchFamily="34" charset="0"/>
              </a:rPr>
              <a:t>Checks the condition</a:t>
            </a:r>
          </a:p>
          <a:p>
            <a:pPr marL="514350" indent="-514350">
              <a:buFont typeface="+mj-lt"/>
              <a:buAutoNum type="arabicPeriod"/>
            </a:pPr>
            <a:r>
              <a:rPr lang="en-US" b="1" dirty="0">
                <a:latin typeface="Arial Narrow" panose="020B0606020202030204" pitchFamily="34" charset="0"/>
              </a:rPr>
              <a:t>if the condition is </a:t>
            </a:r>
            <a:r>
              <a:rPr lang="en-US" b="1" i="1" dirty="0">
                <a:solidFill>
                  <a:schemeClr val="tx1"/>
                </a:solidFill>
                <a:latin typeface="Arial Narrow" panose="020B0606020202030204" pitchFamily="34" charset="0"/>
              </a:rPr>
              <a:t>true, </a:t>
            </a:r>
            <a:r>
              <a:rPr lang="en-US" b="1" dirty="0">
                <a:latin typeface="Arial Narrow" panose="020B0606020202030204" pitchFamily="34" charset="0"/>
              </a:rPr>
              <a:t>executes the block of statements in the loop </a:t>
            </a:r>
            <a:endParaRPr lang="en-US" b="1" i="1" dirty="0">
              <a:solidFill>
                <a:schemeClr val="tx1"/>
              </a:solidFill>
              <a:latin typeface="Arial Narrow" panose="020B0606020202030204" pitchFamily="34" charset="0"/>
            </a:endParaRPr>
          </a:p>
          <a:p>
            <a:pPr marL="514350" indent="-514350">
              <a:buFont typeface="+mj-lt"/>
              <a:buAutoNum type="arabicPeriod"/>
            </a:pPr>
            <a:r>
              <a:rPr lang="en-US" b="1" dirty="0">
                <a:latin typeface="Arial Narrow" panose="020B0606020202030204" pitchFamily="34" charset="0"/>
              </a:rPr>
              <a:t>Repeat from step 1 until condition is </a:t>
            </a:r>
            <a:r>
              <a:rPr lang="en-US" b="1" i="1" dirty="0">
                <a:solidFill>
                  <a:schemeClr val="tx1"/>
                </a:solidFill>
                <a:latin typeface="Arial Narrow" panose="020B0606020202030204" pitchFamily="34" charset="0"/>
              </a:rPr>
              <a:t>false</a:t>
            </a:r>
          </a:p>
        </p:txBody>
      </p:sp>
      <p:grpSp>
        <p:nvGrpSpPr>
          <p:cNvPr id="4" name="Group 3"/>
          <p:cNvGrpSpPr/>
          <p:nvPr/>
        </p:nvGrpSpPr>
        <p:grpSpPr>
          <a:xfrm>
            <a:off x="5301905" y="1447800"/>
            <a:ext cx="3416375" cy="3299459"/>
            <a:chOff x="334839" y="0"/>
            <a:chExt cx="2121000" cy="2297430"/>
          </a:xfrm>
        </p:grpSpPr>
        <p:cxnSp>
          <p:nvCxnSpPr>
            <p:cNvPr id="5" name="Line 5"/>
            <p:cNvCxnSpPr/>
            <p:nvPr/>
          </p:nvCxnSpPr>
          <p:spPr bwMode="auto">
            <a:xfrm>
              <a:off x="1304925" y="857250"/>
              <a:ext cx="0" cy="27432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grpSp>
          <p:nvGrpSpPr>
            <p:cNvPr id="6" name="Group 5"/>
            <p:cNvGrpSpPr/>
            <p:nvPr/>
          </p:nvGrpSpPr>
          <p:grpSpPr>
            <a:xfrm>
              <a:off x="334839" y="0"/>
              <a:ext cx="2121000" cy="2297430"/>
              <a:chOff x="334839" y="0"/>
              <a:chExt cx="2121000" cy="2297430"/>
            </a:xfrm>
          </p:grpSpPr>
          <p:cxnSp>
            <p:nvCxnSpPr>
              <p:cNvPr id="7" name="Straight Connector 6"/>
              <p:cNvCxnSpPr/>
              <p:nvPr/>
            </p:nvCxnSpPr>
            <p:spPr>
              <a:xfrm flipH="1">
                <a:off x="2000250" y="647700"/>
                <a:ext cx="447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334839" y="0"/>
                <a:ext cx="2121000" cy="2297430"/>
                <a:chOff x="334839" y="0"/>
                <a:chExt cx="2121000" cy="2297430"/>
              </a:xfrm>
            </p:grpSpPr>
            <p:cxnSp>
              <p:nvCxnSpPr>
                <p:cNvPr id="9" name="Line 7"/>
                <p:cNvCxnSpPr/>
                <p:nvPr/>
              </p:nvCxnSpPr>
              <p:spPr bwMode="auto">
                <a:xfrm flipH="1">
                  <a:off x="1295400" y="161925"/>
                  <a:ext cx="635" cy="274274"/>
                </a:xfrm>
                <a:prstGeom prst="line">
                  <a:avLst/>
                </a:prstGeom>
                <a:noFill/>
                <a:ln w="9525">
                  <a:solidFill>
                    <a:srgbClr val="000000"/>
                  </a:solidFill>
                  <a:round/>
                  <a:headEnd type="none" w="lg" len="lg"/>
                  <a:tailEnd type="triangle" w="med" len="med"/>
                </a:ln>
                <a:extLst>
                  <a:ext uri="{909E8E84-426E-40DD-AFC4-6F175D3DCCD1}">
                    <a14:hiddenFill xmlns:a14="http://schemas.microsoft.com/office/drawing/2010/main">
                      <a:noFill/>
                    </a14:hiddenFill>
                  </a:ext>
                </a:extLst>
              </p:spPr>
            </p:cxnSp>
            <p:grpSp>
              <p:nvGrpSpPr>
                <p:cNvPr id="10" name="Group 9"/>
                <p:cNvGrpSpPr/>
                <p:nvPr/>
              </p:nvGrpSpPr>
              <p:grpSpPr>
                <a:xfrm>
                  <a:off x="334839" y="0"/>
                  <a:ext cx="2121000" cy="2297430"/>
                  <a:chOff x="334839" y="0"/>
                  <a:chExt cx="2121000" cy="2297430"/>
                </a:xfrm>
              </p:grpSpPr>
              <p:grpSp>
                <p:nvGrpSpPr>
                  <p:cNvPr id="12" name="Group 11"/>
                  <p:cNvGrpSpPr/>
                  <p:nvPr/>
                </p:nvGrpSpPr>
                <p:grpSpPr>
                  <a:xfrm>
                    <a:off x="334839" y="0"/>
                    <a:ext cx="2121000" cy="2297430"/>
                    <a:chOff x="334839" y="0"/>
                    <a:chExt cx="2121000" cy="2297430"/>
                  </a:xfrm>
                </p:grpSpPr>
                <p:sp>
                  <p:nvSpPr>
                    <p:cNvPr id="13" name="Text Box 8"/>
                    <p:cNvSpPr txBox="1">
                      <a:spLocks noChangeArrowheads="1"/>
                    </p:cNvSpPr>
                    <p:nvPr/>
                  </p:nvSpPr>
                  <p:spPr bwMode="auto">
                    <a:xfrm>
                      <a:off x="2019300" y="390525"/>
                      <a:ext cx="427990"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600" dirty="0">
                          <a:latin typeface="+mn-lt"/>
                          <a:ea typeface="SimSun"/>
                        </a:rPr>
                        <a:t>False</a:t>
                      </a:r>
                    </a:p>
                  </p:txBody>
                </p:sp>
                <p:sp>
                  <p:nvSpPr>
                    <p:cNvPr id="14" name="Text Box 9"/>
                    <p:cNvSpPr txBox="1">
                      <a:spLocks noChangeArrowheads="1"/>
                    </p:cNvSpPr>
                    <p:nvPr/>
                  </p:nvSpPr>
                  <p:spPr bwMode="auto">
                    <a:xfrm>
                      <a:off x="892493" y="828675"/>
                      <a:ext cx="409575"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600" dirty="0">
                          <a:effectLst/>
                          <a:latin typeface="+mn-lt"/>
                          <a:ea typeface="SimSun"/>
                        </a:rPr>
                        <a:t>True</a:t>
                      </a:r>
                    </a:p>
                  </p:txBody>
                </p:sp>
                <p:sp>
                  <p:nvSpPr>
                    <p:cNvPr id="15" name="AutoShape 10"/>
                    <p:cNvSpPr>
                      <a:spLocks noChangeArrowheads="1"/>
                    </p:cNvSpPr>
                    <p:nvPr/>
                  </p:nvSpPr>
                  <p:spPr bwMode="auto">
                    <a:xfrm>
                      <a:off x="1209675" y="0"/>
                      <a:ext cx="165812" cy="164183"/>
                    </a:xfrm>
                    <a:prstGeom prst="flowChartConnector">
                      <a:avLst/>
                    </a:prstGeom>
                    <a:solidFill>
                      <a:schemeClr val="tx1"/>
                    </a:solidFill>
                    <a:ln w="9525">
                      <a:solidFill>
                        <a:srgbClr val="000000"/>
                      </a:solidFill>
                      <a:round/>
                      <a:headEnd/>
                      <a:tailEnd/>
                    </a:ln>
                  </p:spPr>
                  <p:txBody>
                    <a:bodyPr rot="0" vert="horz" wrap="square" lIns="91440" tIns="45720" rIns="91440" bIns="45720" anchor="t" anchorCtr="0" upright="1">
                      <a:noAutofit/>
                    </a:bodyPr>
                    <a:lstStyle/>
                    <a:p>
                      <a:endParaRPr lang="en-SG"/>
                    </a:p>
                  </p:txBody>
                </p:sp>
                <p:sp>
                  <p:nvSpPr>
                    <p:cNvPr id="16" name="AutoShape 11"/>
                    <p:cNvSpPr>
                      <a:spLocks noChangeArrowheads="1"/>
                    </p:cNvSpPr>
                    <p:nvPr/>
                  </p:nvSpPr>
                  <p:spPr bwMode="auto">
                    <a:xfrm>
                      <a:off x="1219200" y="2133600"/>
                      <a:ext cx="165735" cy="163830"/>
                    </a:xfrm>
                    <a:prstGeom prst="flowChartConnector">
                      <a:avLst/>
                    </a:prstGeom>
                    <a:solidFill>
                      <a:srgbClr val="FFFFFF"/>
                    </a:solidFill>
                    <a:ln w="9525">
                      <a:solidFill>
                        <a:srgbClr val="000000"/>
                      </a:solidFill>
                      <a:round/>
                      <a:headEnd/>
                      <a:tailEnd/>
                    </a:ln>
                  </p:spPr>
                  <p:txBody>
                    <a:bodyPr rot="0" vert="horz" wrap="square" lIns="91440" tIns="45720" rIns="91440" bIns="45720" anchor="t" anchorCtr="0" upright="1">
                      <a:noAutofit/>
                    </a:bodyPr>
                    <a:lstStyle/>
                    <a:p>
                      <a:endParaRPr lang="en-SG"/>
                    </a:p>
                  </p:txBody>
                </p:sp>
                <p:sp>
                  <p:nvSpPr>
                    <p:cNvPr id="17" name="AutoShape 12"/>
                    <p:cNvSpPr>
                      <a:spLocks noChangeArrowheads="1"/>
                    </p:cNvSpPr>
                    <p:nvPr/>
                  </p:nvSpPr>
                  <p:spPr bwMode="auto">
                    <a:xfrm>
                      <a:off x="733425" y="1133475"/>
                      <a:ext cx="1163955" cy="285750"/>
                    </a:xfrm>
                    <a:prstGeom prst="flowChartProcess">
                      <a:avLst/>
                    </a:prstGeom>
                    <a:solidFill>
                      <a:srgbClr val="CFF9FD"/>
                    </a:solidFill>
                    <a:ln w="9525">
                      <a:solidFill>
                        <a:srgbClr val="000000"/>
                      </a:solidFill>
                      <a:miter lim="800000"/>
                      <a:headEnd/>
                      <a:tailEnd/>
                    </a:ln>
                  </p:spPr>
                  <p:txBody>
                    <a:bodyPr rot="0" vert="horz" wrap="square" lIns="0" tIns="45720" rIns="0" bIns="45720" anchor="ctr" anchorCtr="0" upright="1">
                      <a:noAutofit/>
                    </a:bodyPr>
                    <a:lstStyle/>
                    <a:p>
                      <a:pPr marL="0" marR="0" algn="ctr">
                        <a:spcBef>
                          <a:spcPts val="0"/>
                        </a:spcBef>
                        <a:spcAft>
                          <a:spcPts val="0"/>
                        </a:spcAft>
                      </a:pPr>
                      <a:r>
                        <a:rPr lang="en-SG" sz="1600" dirty="0">
                          <a:latin typeface="+mn-lt"/>
                          <a:ea typeface="SimSun"/>
                        </a:rPr>
                        <a:t>block of statements</a:t>
                      </a:r>
                    </a:p>
                  </p:txBody>
                </p:sp>
                <p:cxnSp>
                  <p:nvCxnSpPr>
                    <p:cNvPr id="18" name="Line 5"/>
                    <p:cNvCxnSpPr/>
                    <p:nvPr/>
                  </p:nvCxnSpPr>
                  <p:spPr bwMode="auto">
                    <a:xfrm>
                      <a:off x="1314450" y="1419225"/>
                      <a:ext cx="0" cy="274320"/>
                    </a:xfrm>
                    <a:prstGeom prst="line">
                      <a:avLst/>
                    </a:prstGeom>
                    <a:noFill/>
                    <a:ln w="9525">
                      <a:solidFill>
                        <a:srgbClr val="000000"/>
                      </a:solidFill>
                      <a:round/>
                      <a:headEnd type="none" w="med" len="med"/>
                      <a:tailEnd type="none" w="med" len="med"/>
                    </a:ln>
                    <a:extLst>
                      <a:ext uri="{909E8E84-426E-40DD-AFC4-6F175D3DCCD1}">
                        <a14:hiddenFill xmlns:a14="http://schemas.microsoft.com/office/drawing/2010/main">
                          <a:noFill/>
                        </a14:hiddenFill>
                      </a:ext>
                    </a:extLst>
                  </p:spPr>
                </p:cxnSp>
                <p:cxnSp>
                  <p:nvCxnSpPr>
                    <p:cNvPr id="19" name="Straight Connector 18"/>
                    <p:cNvCxnSpPr/>
                    <p:nvPr/>
                  </p:nvCxnSpPr>
                  <p:spPr>
                    <a:xfrm flipH="1">
                      <a:off x="345553" y="1695450"/>
                      <a:ext cx="96552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cxnSpLocks/>
                    </p:cNvCxnSpPr>
                    <p:nvPr/>
                  </p:nvCxnSpPr>
                  <p:spPr>
                    <a:xfrm flipV="1">
                      <a:off x="334839" y="647699"/>
                      <a:ext cx="0" cy="104737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cxnSpLocks/>
                      <a:endCxn id="23" idx="1"/>
                    </p:cNvCxnSpPr>
                    <p:nvPr/>
                  </p:nvCxnSpPr>
                  <p:spPr>
                    <a:xfrm>
                      <a:off x="334839" y="647700"/>
                      <a:ext cx="255711" cy="0"/>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2" name="Line 7"/>
                    <p:cNvCxnSpPr/>
                    <p:nvPr/>
                  </p:nvCxnSpPr>
                  <p:spPr bwMode="auto">
                    <a:xfrm flipH="1">
                      <a:off x="2455204" y="647700"/>
                      <a:ext cx="635" cy="1225296"/>
                    </a:xfrm>
                    <a:prstGeom prst="line">
                      <a:avLst/>
                    </a:prstGeom>
                    <a:noFill/>
                    <a:ln w="9525">
                      <a:solidFill>
                        <a:srgbClr val="000000"/>
                      </a:solidFill>
                      <a:round/>
                      <a:headEnd type="none" w="med" len="med"/>
                      <a:tailEnd type="none" w="med" len="med"/>
                    </a:ln>
                    <a:extLst>
                      <a:ext uri="{909E8E84-426E-40DD-AFC4-6F175D3DCCD1}">
                        <a14:hiddenFill xmlns:a14="http://schemas.microsoft.com/office/drawing/2010/main">
                          <a:noFill/>
                        </a14:hiddenFill>
                      </a:ext>
                    </a:extLst>
                  </p:spPr>
                </p:cxnSp>
                <p:sp>
                  <p:nvSpPr>
                    <p:cNvPr id="23" name="AutoShape 342"/>
                    <p:cNvSpPr>
                      <a:spLocks noChangeArrowheads="1"/>
                    </p:cNvSpPr>
                    <p:nvPr/>
                  </p:nvSpPr>
                  <p:spPr bwMode="auto">
                    <a:xfrm>
                      <a:off x="590550" y="438150"/>
                      <a:ext cx="1424940" cy="419100"/>
                    </a:xfrm>
                    <a:prstGeom prst="flowChartDecision">
                      <a:avLst/>
                    </a:prstGeom>
                    <a:solidFill>
                      <a:srgbClr val="CFF9FD"/>
                    </a:solidFill>
                    <a:ln w="9525">
                      <a:solidFill>
                        <a:srgbClr val="000000"/>
                      </a:solidFill>
                      <a:miter lim="800000"/>
                      <a:headEnd/>
                      <a:tailEnd/>
                    </a:ln>
                  </p:spPr>
                  <p:txBody>
                    <a:bodyPr rot="0" vert="horz" wrap="square" lIns="91440" tIns="45720" rIns="91440" bIns="45720" anchor="t" anchorCtr="0" upright="1">
                      <a:noAutofit/>
                    </a:bodyPr>
                    <a:lstStyle/>
                    <a:p>
                      <a:endParaRPr lang="en-SG"/>
                    </a:p>
                  </p:txBody>
                </p:sp>
                <p:cxnSp>
                  <p:nvCxnSpPr>
                    <p:cNvPr id="24" name="Straight Connector 23"/>
                    <p:cNvCxnSpPr/>
                    <p:nvPr/>
                  </p:nvCxnSpPr>
                  <p:spPr>
                    <a:xfrm flipH="1">
                      <a:off x="1304925" y="1866899"/>
                      <a:ext cx="11398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Line 7"/>
                    <p:cNvCxnSpPr/>
                    <p:nvPr/>
                  </p:nvCxnSpPr>
                  <p:spPr bwMode="auto">
                    <a:xfrm flipH="1">
                      <a:off x="1304925" y="1866899"/>
                      <a:ext cx="635" cy="273685"/>
                    </a:xfrm>
                    <a:prstGeom prst="line">
                      <a:avLst/>
                    </a:prstGeom>
                    <a:noFill/>
                    <a:ln w="9525">
                      <a:solidFill>
                        <a:srgbClr val="000000"/>
                      </a:solidFill>
                      <a:round/>
                      <a:headEnd type="none" w="lg" len="lg"/>
                      <a:tailEnd type="triangle" w="med" len="med"/>
                    </a:ln>
                    <a:extLst>
                      <a:ext uri="{909E8E84-426E-40DD-AFC4-6F175D3DCCD1}">
                        <a14:hiddenFill xmlns:a14="http://schemas.microsoft.com/office/drawing/2010/main">
                          <a:noFill/>
                        </a14:hiddenFill>
                      </a:ext>
                    </a:extLst>
                  </p:spPr>
                </p:cxnSp>
              </p:grpSp>
              <p:sp>
                <p:nvSpPr>
                  <p:cNvPr id="11" name="Text Box 319"/>
                  <p:cNvSpPr txBox="1">
                    <a:spLocks noChangeArrowheads="1"/>
                  </p:cNvSpPr>
                  <p:nvPr/>
                </p:nvSpPr>
                <p:spPr bwMode="auto">
                  <a:xfrm>
                    <a:off x="1020957" y="518162"/>
                    <a:ext cx="685800" cy="37147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0" anchor="t" anchorCtr="0" upright="1">
                    <a:noAutofit/>
                  </a:bodyPr>
                  <a:lstStyle/>
                  <a:p>
                    <a:pPr marL="0" marR="0">
                      <a:spcBef>
                        <a:spcPts val="0"/>
                      </a:spcBef>
                      <a:spcAft>
                        <a:spcPts val="0"/>
                      </a:spcAft>
                    </a:pPr>
                    <a:r>
                      <a:rPr lang="en-US" sz="1600" dirty="0">
                        <a:effectLst/>
                        <a:latin typeface="+mn-lt"/>
                        <a:ea typeface="SimSun"/>
                      </a:rPr>
                      <a:t>condition</a:t>
                    </a:r>
                    <a:endParaRPr lang="en-SG" sz="1600" dirty="0">
                      <a:effectLst/>
                      <a:latin typeface="+mn-lt"/>
                      <a:ea typeface="SimSun"/>
                    </a:endParaRPr>
                  </a:p>
                </p:txBody>
              </p:sp>
            </p:grpSp>
          </p:grpSp>
        </p:grpSp>
      </p:grpSp>
      <p:sp>
        <p:nvSpPr>
          <p:cNvPr id="28" name="TextBox 27"/>
          <p:cNvSpPr txBox="1"/>
          <p:nvPr/>
        </p:nvSpPr>
        <p:spPr>
          <a:xfrm>
            <a:off x="867994" y="4156748"/>
            <a:ext cx="2930502" cy="1015663"/>
          </a:xfrm>
          <a:prstGeom prst="rect">
            <a:avLst/>
          </a:prstGeom>
          <a:solidFill>
            <a:schemeClr val="bg1"/>
          </a:solidFill>
          <a:ln>
            <a:solidFill>
              <a:schemeClr val="tx1"/>
            </a:solidFill>
          </a:ln>
        </p:spPr>
        <p:txBody>
          <a:bodyPr wrap="square" rtlCol="0">
            <a:spAutoFit/>
          </a:bodyPr>
          <a:lstStyle/>
          <a:p>
            <a:r>
              <a:rPr lang="en-US" sz="2000" dirty="0">
                <a:solidFill>
                  <a:srgbClr val="FF0000"/>
                </a:solidFill>
              </a:rPr>
              <a:t>   </a:t>
            </a:r>
            <a:r>
              <a:rPr lang="en-US" sz="2000" b="1" dirty="0">
                <a:solidFill>
                  <a:srgbClr val="FF0000"/>
                </a:solidFill>
                <a:latin typeface="Calibri" panose="020F0502020204030204" pitchFamily="34" charset="0"/>
                <a:cs typeface="Calibri" panose="020F0502020204030204" pitchFamily="34" charset="0"/>
              </a:rPr>
              <a:t>while </a:t>
            </a:r>
            <a:r>
              <a:rPr lang="en-US" sz="2000" b="1" i="1" dirty="0">
                <a:solidFill>
                  <a:srgbClr val="0000FF"/>
                </a:solidFill>
                <a:latin typeface="Calibri" panose="020F0502020204030204" pitchFamily="34" charset="0"/>
                <a:cs typeface="Calibri" panose="020F0502020204030204" pitchFamily="34" charset="0"/>
              </a:rPr>
              <a:t>condition</a:t>
            </a:r>
            <a:r>
              <a:rPr lang="en-US" sz="2000" b="1" dirty="0">
                <a:solidFill>
                  <a:srgbClr val="0000FF"/>
                </a:solidFill>
                <a:latin typeface="Calibri" panose="020F0502020204030204" pitchFamily="34" charset="0"/>
                <a:cs typeface="Calibri" panose="020F0502020204030204" pitchFamily="34" charset="0"/>
              </a:rPr>
              <a:t>:</a:t>
            </a:r>
            <a:endParaRPr lang="en-SG" sz="2000" b="1" dirty="0">
              <a:solidFill>
                <a:srgbClr val="0000FF"/>
              </a:solidFill>
              <a:latin typeface="Calibri" panose="020F0502020204030204" pitchFamily="34" charset="0"/>
              <a:cs typeface="Calibri" panose="020F0502020204030204" pitchFamily="34" charset="0"/>
            </a:endParaRPr>
          </a:p>
          <a:p>
            <a:r>
              <a:rPr lang="en-US" sz="2000" b="1" i="1" dirty="0">
                <a:solidFill>
                  <a:srgbClr val="0000FF"/>
                </a:solidFill>
                <a:latin typeface="Calibri" panose="020F0502020204030204" pitchFamily="34" charset="0"/>
                <a:cs typeface="Calibri" panose="020F0502020204030204" pitchFamily="34" charset="0"/>
              </a:rPr>
              <a:t>       statement</a:t>
            </a:r>
          </a:p>
          <a:p>
            <a:r>
              <a:rPr lang="en-US" sz="2000" b="1" i="1" dirty="0">
                <a:solidFill>
                  <a:srgbClr val="0000FF"/>
                </a:solidFill>
                <a:latin typeface="Calibri" panose="020F0502020204030204" pitchFamily="34" charset="0"/>
                <a:cs typeface="Calibri" panose="020F0502020204030204" pitchFamily="34" charset="0"/>
              </a:rPr>
              <a:t>       statement</a:t>
            </a:r>
          </a:p>
        </p:txBody>
      </p:sp>
      <p:pic>
        <p:nvPicPr>
          <p:cNvPr id="27" name="Audio 26">
            <a:hlinkClick r:id="" action="ppaction://media"/>
            <a:extLst>
              <a:ext uri="{FF2B5EF4-FFF2-40B4-BE49-F238E27FC236}">
                <a16:creationId xmlns:a16="http://schemas.microsoft.com/office/drawing/2014/main" id="{2B6470DF-BB93-4A2E-9AE8-C6593AB33A70}"/>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4012729551"/>
      </p:ext>
    </p:extLst>
  </p:cSld>
  <p:clrMapOvr>
    <a:masterClrMapping/>
  </p:clrMapOvr>
  <p:transition spd="slow" advTm="64035">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27"/>
                </p:tgtEl>
              </p:cMediaNode>
            </p:audio>
          </p:childTnLst>
        </p:cTn>
      </p:par>
    </p:tnLst>
    <p:bldLst>
      <p:bldP spid="2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urier New" panose="02070309020205020404" pitchFamily="49" charset="0"/>
                <a:cs typeface="Courier New" panose="02070309020205020404" pitchFamily="49" charset="0"/>
              </a:rPr>
              <a:t>while</a:t>
            </a:r>
            <a:r>
              <a:rPr lang="en-US" dirty="0"/>
              <a:t> Loop</a:t>
            </a:r>
          </a:p>
        </p:txBody>
      </p:sp>
      <p:sp>
        <p:nvSpPr>
          <p:cNvPr id="3" name="Content Placeholder 2"/>
          <p:cNvSpPr>
            <a:spLocks noGrp="1"/>
          </p:cNvSpPr>
          <p:nvPr>
            <p:ph idx="1"/>
          </p:nvPr>
        </p:nvSpPr>
        <p:spPr>
          <a:xfrm>
            <a:off x="76200" y="884238"/>
            <a:ext cx="5174129" cy="4983162"/>
          </a:xfrm>
        </p:spPr>
        <p:txBody>
          <a:bodyPr/>
          <a:lstStyle/>
          <a:p>
            <a:pPr>
              <a:buFont typeface="Wingdings" panose="05000000000000000000" pitchFamily="2" charset="2"/>
              <a:buChar char="q"/>
            </a:pPr>
            <a:r>
              <a:rPr lang="en-SG" b="1" dirty="0">
                <a:latin typeface="Arial Narrow" panose="020B0606020202030204" pitchFamily="34" charset="0"/>
              </a:rPr>
              <a:t>Typical condition statement includes</a:t>
            </a:r>
            <a:endParaRPr lang="en-US" b="1" dirty="0">
              <a:latin typeface="Arial Narrow" panose="020B0606020202030204" pitchFamily="34" charset="0"/>
            </a:endParaRPr>
          </a:p>
          <a:p>
            <a:pPr lvl="1">
              <a:buFont typeface="Wingdings" panose="05000000000000000000" pitchFamily="2" charset="2"/>
              <a:buChar char="ü"/>
            </a:pPr>
            <a:r>
              <a:rPr lang="en-SG" sz="2800" b="1" dirty="0">
                <a:solidFill>
                  <a:srgbClr val="800080"/>
                </a:solidFill>
                <a:latin typeface="Arial Narrow" panose="020B0606020202030204" pitchFamily="34" charset="0"/>
              </a:rPr>
              <a:t>Controlling the </a:t>
            </a:r>
            <a:r>
              <a:rPr lang="en-SG" sz="2800" b="1" i="1" dirty="0">
                <a:solidFill>
                  <a:schemeClr val="tx1"/>
                </a:solidFill>
                <a:latin typeface="Arial Narrow" panose="020B0606020202030204" pitchFamily="34" charset="0"/>
              </a:rPr>
              <a:t>number of iterations</a:t>
            </a:r>
            <a:r>
              <a:rPr lang="en-SG" sz="2800" b="1" dirty="0">
                <a:solidFill>
                  <a:srgbClr val="800080"/>
                </a:solidFill>
                <a:latin typeface="Arial Narrow" panose="020B0606020202030204" pitchFamily="34" charset="0"/>
              </a:rPr>
              <a:t> the loop will execute</a:t>
            </a:r>
          </a:p>
          <a:p>
            <a:pPr lvl="1">
              <a:buFont typeface="Wingdings" panose="05000000000000000000" pitchFamily="2" charset="2"/>
              <a:buChar char="ü"/>
            </a:pPr>
            <a:r>
              <a:rPr lang="en-SG" sz="2800" b="1" dirty="0">
                <a:solidFill>
                  <a:srgbClr val="800080"/>
                </a:solidFill>
                <a:latin typeface="Arial Narrow" panose="020B0606020202030204" pitchFamily="34" charset="0"/>
              </a:rPr>
              <a:t>Terminating the loop with a </a:t>
            </a:r>
            <a:r>
              <a:rPr lang="en-SG" sz="2800" b="1" i="1" dirty="0">
                <a:solidFill>
                  <a:schemeClr val="tx1"/>
                </a:solidFill>
                <a:latin typeface="Arial Narrow" panose="020B0606020202030204" pitchFamily="34" charset="0"/>
              </a:rPr>
              <a:t>special variable</a:t>
            </a:r>
            <a:r>
              <a:rPr lang="en-SG" sz="2800" b="1" dirty="0">
                <a:solidFill>
                  <a:srgbClr val="800080"/>
                </a:solidFill>
                <a:latin typeface="Arial Narrow" panose="020B0606020202030204" pitchFamily="34" charset="0"/>
              </a:rPr>
              <a:t> known as a </a:t>
            </a:r>
            <a:r>
              <a:rPr lang="en-SG" sz="2800" b="1" dirty="0">
                <a:solidFill>
                  <a:srgbClr val="FF0000"/>
                </a:solidFill>
                <a:latin typeface="Arial Narrow" panose="020B0606020202030204" pitchFamily="34" charset="0"/>
              </a:rPr>
              <a:t>sentinel </a:t>
            </a:r>
            <a:r>
              <a:rPr lang="en-SG" sz="2800" b="1" dirty="0">
                <a:solidFill>
                  <a:srgbClr val="800080"/>
                </a:solidFill>
                <a:latin typeface="Arial Narrow" panose="020B0606020202030204" pitchFamily="34" charset="0"/>
              </a:rPr>
              <a:t>or</a:t>
            </a:r>
            <a:r>
              <a:rPr lang="en-SG" sz="2800" b="1" dirty="0">
                <a:solidFill>
                  <a:srgbClr val="FF0000"/>
                </a:solidFill>
                <a:latin typeface="Arial Narrow" panose="020B0606020202030204" pitchFamily="34" charset="0"/>
              </a:rPr>
              <a:t> flag</a:t>
            </a:r>
            <a:endParaRPr lang="en-US" sz="2800" b="1" dirty="0">
              <a:solidFill>
                <a:srgbClr val="FF0000"/>
              </a:solidFill>
              <a:latin typeface="Arial Narrow" panose="020B0606020202030204" pitchFamily="34" charset="0"/>
            </a:endParaRPr>
          </a:p>
        </p:txBody>
      </p:sp>
      <p:sp>
        <p:nvSpPr>
          <p:cNvPr id="50" name="TextBox 49"/>
          <p:cNvSpPr txBox="1"/>
          <p:nvPr/>
        </p:nvSpPr>
        <p:spPr>
          <a:xfrm>
            <a:off x="5105400" y="1066800"/>
            <a:ext cx="2930502" cy="1015663"/>
          </a:xfrm>
          <a:prstGeom prst="rect">
            <a:avLst/>
          </a:prstGeom>
          <a:solidFill>
            <a:schemeClr val="bg1"/>
          </a:solidFill>
          <a:ln>
            <a:solidFill>
              <a:schemeClr val="tx1"/>
            </a:solidFill>
          </a:ln>
        </p:spPr>
        <p:txBody>
          <a:bodyPr wrap="square" rtlCol="0">
            <a:spAutoFit/>
          </a:bodyPr>
          <a:lstStyle/>
          <a:p>
            <a:r>
              <a:rPr lang="en-US" sz="2000" dirty="0">
                <a:solidFill>
                  <a:srgbClr val="FF0000"/>
                </a:solidFill>
              </a:rPr>
              <a:t>   </a:t>
            </a:r>
            <a:r>
              <a:rPr lang="en-US" sz="2000" b="1" dirty="0">
                <a:solidFill>
                  <a:srgbClr val="FF0000"/>
                </a:solidFill>
                <a:latin typeface="Calibri" panose="020F0502020204030204" pitchFamily="34" charset="0"/>
                <a:cs typeface="Calibri" panose="020F0502020204030204" pitchFamily="34" charset="0"/>
              </a:rPr>
              <a:t>while </a:t>
            </a:r>
            <a:r>
              <a:rPr lang="en-US" sz="2000" b="1" i="1" dirty="0">
                <a:solidFill>
                  <a:srgbClr val="0000FF"/>
                </a:solidFill>
                <a:latin typeface="Calibri" panose="020F0502020204030204" pitchFamily="34" charset="0"/>
                <a:cs typeface="Calibri" panose="020F0502020204030204" pitchFamily="34" charset="0"/>
              </a:rPr>
              <a:t>condition</a:t>
            </a:r>
            <a:r>
              <a:rPr lang="en-US" sz="2000" b="1" dirty="0">
                <a:solidFill>
                  <a:srgbClr val="0000FF"/>
                </a:solidFill>
                <a:latin typeface="Calibri" panose="020F0502020204030204" pitchFamily="34" charset="0"/>
                <a:cs typeface="Calibri" panose="020F0502020204030204" pitchFamily="34" charset="0"/>
              </a:rPr>
              <a:t>:</a:t>
            </a:r>
            <a:endParaRPr lang="en-SG" sz="2000" b="1" dirty="0">
              <a:solidFill>
                <a:srgbClr val="0000FF"/>
              </a:solidFill>
              <a:latin typeface="Calibri" panose="020F0502020204030204" pitchFamily="34" charset="0"/>
              <a:cs typeface="Calibri" panose="020F0502020204030204" pitchFamily="34" charset="0"/>
            </a:endParaRPr>
          </a:p>
          <a:p>
            <a:r>
              <a:rPr lang="en-US" sz="2000" b="1" i="1" dirty="0">
                <a:solidFill>
                  <a:srgbClr val="0000FF"/>
                </a:solidFill>
                <a:latin typeface="Calibri" panose="020F0502020204030204" pitchFamily="34" charset="0"/>
                <a:cs typeface="Calibri" panose="020F0502020204030204" pitchFamily="34" charset="0"/>
              </a:rPr>
              <a:t>       statement</a:t>
            </a:r>
          </a:p>
          <a:p>
            <a:r>
              <a:rPr lang="en-US" sz="2000" b="1" i="1" dirty="0">
                <a:solidFill>
                  <a:srgbClr val="0000FF"/>
                </a:solidFill>
                <a:latin typeface="Calibri" panose="020F0502020204030204" pitchFamily="34" charset="0"/>
                <a:cs typeface="Calibri" panose="020F0502020204030204" pitchFamily="34" charset="0"/>
              </a:rPr>
              <a:t>       statement</a:t>
            </a:r>
          </a:p>
        </p:txBody>
      </p:sp>
      <p:pic>
        <p:nvPicPr>
          <p:cNvPr id="4" name="Audio 3">
            <a:hlinkClick r:id="" action="ppaction://media"/>
            <a:extLst>
              <a:ext uri="{FF2B5EF4-FFF2-40B4-BE49-F238E27FC236}">
                <a16:creationId xmlns:a16="http://schemas.microsoft.com/office/drawing/2014/main" id="{575D96C3-CE52-48AF-AF48-1591CF549F89}"/>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grpSp>
        <p:nvGrpSpPr>
          <p:cNvPr id="51" name="Group 50">
            <a:extLst>
              <a:ext uri="{FF2B5EF4-FFF2-40B4-BE49-F238E27FC236}">
                <a16:creationId xmlns:a16="http://schemas.microsoft.com/office/drawing/2014/main" id="{C0F9A5C4-1A6C-4E3B-8369-10860AE02E3E}"/>
              </a:ext>
            </a:extLst>
          </p:cNvPr>
          <p:cNvGrpSpPr/>
          <p:nvPr/>
        </p:nvGrpSpPr>
        <p:grpSpPr>
          <a:xfrm>
            <a:off x="5277102" y="2465522"/>
            <a:ext cx="3416375" cy="3299459"/>
            <a:chOff x="334839" y="0"/>
            <a:chExt cx="2121000" cy="2297430"/>
          </a:xfrm>
        </p:grpSpPr>
        <p:cxnSp>
          <p:nvCxnSpPr>
            <p:cNvPr id="52" name="Line 5">
              <a:extLst>
                <a:ext uri="{FF2B5EF4-FFF2-40B4-BE49-F238E27FC236}">
                  <a16:creationId xmlns:a16="http://schemas.microsoft.com/office/drawing/2014/main" id="{68AF0AB8-2CF2-42E2-BB52-161707D965D4}"/>
                </a:ext>
              </a:extLst>
            </p:cNvPr>
            <p:cNvCxnSpPr/>
            <p:nvPr/>
          </p:nvCxnSpPr>
          <p:spPr bwMode="auto">
            <a:xfrm>
              <a:off x="1304925" y="857250"/>
              <a:ext cx="0" cy="27432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grpSp>
          <p:nvGrpSpPr>
            <p:cNvPr id="53" name="Group 52">
              <a:extLst>
                <a:ext uri="{FF2B5EF4-FFF2-40B4-BE49-F238E27FC236}">
                  <a16:creationId xmlns:a16="http://schemas.microsoft.com/office/drawing/2014/main" id="{35BF059E-969E-4020-B040-135401A0A0E5}"/>
                </a:ext>
              </a:extLst>
            </p:cNvPr>
            <p:cNvGrpSpPr/>
            <p:nvPr/>
          </p:nvGrpSpPr>
          <p:grpSpPr>
            <a:xfrm>
              <a:off x="334839" y="0"/>
              <a:ext cx="2121000" cy="2297430"/>
              <a:chOff x="334839" y="0"/>
              <a:chExt cx="2121000" cy="2297430"/>
            </a:xfrm>
          </p:grpSpPr>
          <p:cxnSp>
            <p:nvCxnSpPr>
              <p:cNvPr id="54" name="Straight Connector 53">
                <a:extLst>
                  <a:ext uri="{FF2B5EF4-FFF2-40B4-BE49-F238E27FC236}">
                    <a16:creationId xmlns:a16="http://schemas.microsoft.com/office/drawing/2014/main" id="{11BC4DCF-537D-48A1-BBA3-9BE9894EF6D7}"/>
                  </a:ext>
                </a:extLst>
              </p:cNvPr>
              <p:cNvCxnSpPr/>
              <p:nvPr/>
            </p:nvCxnSpPr>
            <p:spPr>
              <a:xfrm flipH="1">
                <a:off x="2000250" y="647700"/>
                <a:ext cx="447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5" name="Group 54">
                <a:extLst>
                  <a:ext uri="{FF2B5EF4-FFF2-40B4-BE49-F238E27FC236}">
                    <a16:creationId xmlns:a16="http://schemas.microsoft.com/office/drawing/2014/main" id="{E0BF6B70-8E7F-4FAC-810B-C4F35003C28B}"/>
                  </a:ext>
                </a:extLst>
              </p:cNvPr>
              <p:cNvGrpSpPr/>
              <p:nvPr/>
            </p:nvGrpSpPr>
            <p:grpSpPr>
              <a:xfrm>
                <a:off x="334839" y="0"/>
                <a:ext cx="2121000" cy="2297430"/>
                <a:chOff x="334839" y="0"/>
                <a:chExt cx="2121000" cy="2297430"/>
              </a:xfrm>
            </p:grpSpPr>
            <p:cxnSp>
              <p:nvCxnSpPr>
                <p:cNvPr id="56" name="Line 7">
                  <a:extLst>
                    <a:ext uri="{FF2B5EF4-FFF2-40B4-BE49-F238E27FC236}">
                      <a16:creationId xmlns:a16="http://schemas.microsoft.com/office/drawing/2014/main" id="{2D7A27C1-A017-445C-B5C7-2399DB24A3B6}"/>
                    </a:ext>
                  </a:extLst>
                </p:cNvPr>
                <p:cNvCxnSpPr/>
                <p:nvPr/>
              </p:nvCxnSpPr>
              <p:spPr bwMode="auto">
                <a:xfrm flipH="1">
                  <a:off x="1295400" y="161925"/>
                  <a:ext cx="635" cy="274274"/>
                </a:xfrm>
                <a:prstGeom prst="line">
                  <a:avLst/>
                </a:prstGeom>
                <a:noFill/>
                <a:ln w="9525">
                  <a:solidFill>
                    <a:srgbClr val="000000"/>
                  </a:solidFill>
                  <a:round/>
                  <a:headEnd type="none" w="lg" len="lg"/>
                  <a:tailEnd type="triangle" w="med" len="med"/>
                </a:ln>
                <a:extLst>
                  <a:ext uri="{909E8E84-426E-40DD-AFC4-6F175D3DCCD1}">
                    <a14:hiddenFill xmlns:a14="http://schemas.microsoft.com/office/drawing/2010/main">
                      <a:noFill/>
                    </a14:hiddenFill>
                  </a:ext>
                </a:extLst>
              </p:spPr>
            </p:cxnSp>
            <p:grpSp>
              <p:nvGrpSpPr>
                <p:cNvPr id="57" name="Group 56">
                  <a:extLst>
                    <a:ext uri="{FF2B5EF4-FFF2-40B4-BE49-F238E27FC236}">
                      <a16:creationId xmlns:a16="http://schemas.microsoft.com/office/drawing/2014/main" id="{9121E2C8-5FCA-4BA4-9862-E4516120F246}"/>
                    </a:ext>
                  </a:extLst>
                </p:cNvPr>
                <p:cNvGrpSpPr/>
                <p:nvPr/>
              </p:nvGrpSpPr>
              <p:grpSpPr>
                <a:xfrm>
                  <a:off x="334839" y="0"/>
                  <a:ext cx="2121000" cy="2297430"/>
                  <a:chOff x="334839" y="0"/>
                  <a:chExt cx="2121000" cy="2297430"/>
                </a:xfrm>
              </p:grpSpPr>
              <p:grpSp>
                <p:nvGrpSpPr>
                  <p:cNvPr id="58" name="Group 57">
                    <a:extLst>
                      <a:ext uri="{FF2B5EF4-FFF2-40B4-BE49-F238E27FC236}">
                        <a16:creationId xmlns:a16="http://schemas.microsoft.com/office/drawing/2014/main" id="{2791242B-1BE4-4CF6-8C23-F050A9403946}"/>
                      </a:ext>
                    </a:extLst>
                  </p:cNvPr>
                  <p:cNvGrpSpPr/>
                  <p:nvPr/>
                </p:nvGrpSpPr>
                <p:grpSpPr>
                  <a:xfrm>
                    <a:off x="334839" y="0"/>
                    <a:ext cx="2121000" cy="2297430"/>
                    <a:chOff x="334839" y="0"/>
                    <a:chExt cx="2121000" cy="2297430"/>
                  </a:xfrm>
                </p:grpSpPr>
                <p:sp>
                  <p:nvSpPr>
                    <p:cNvPr id="60" name="Text Box 8">
                      <a:extLst>
                        <a:ext uri="{FF2B5EF4-FFF2-40B4-BE49-F238E27FC236}">
                          <a16:creationId xmlns:a16="http://schemas.microsoft.com/office/drawing/2014/main" id="{611643B3-5C3F-4317-ADAF-1BDF5EC755F3}"/>
                        </a:ext>
                      </a:extLst>
                    </p:cNvPr>
                    <p:cNvSpPr txBox="1">
                      <a:spLocks noChangeArrowheads="1"/>
                    </p:cNvSpPr>
                    <p:nvPr/>
                  </p:nvSpPr>
                  <p:spPr bwMode="auto">
                    <a:xfrm>
                      <a:off x="2019300" y="390525"/>
                      <a:ext cx="427990"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600" dirty="0">
                          <a:latin typeface="+mn-lt"/>
                          <a:ea typeface="SimSun"/>
                        </a:rPr>
                        <a:t>False</a:t>
                      </a:r>
                    </a:p>
                  </p:txBody>
                </p:sp>
                <p:sp>
                  <p:nvSpPr>
                    <p:cNvPr id="61" name="Text Box 9">
                      <a:extLst>
                        <a:ext uri="{FF2B5EF4-FFF2-40B4-BE49-F238E27FC236}">
                          <a16:creationId xmlns:a16="http://schemas.microsoft.com/office/drawing/2014/main" id="{16A43BE9-5109-42B7-8AB6-6EF67A0104AD}"/>
                        </a:ext>
                      </a:extLst>
                    </p:cNvPr>
                    <p:cNvSpPr txBox="1">
                      <a:spLocks noChangeArrowheads="1"/>
                    </p:cNvSpPr>
                    <p:nvPr/>
                  </p:nvSpPr>
                  <p:spPr bwMode="auto">
                    <a:xfrm>
                      <a:off x="892493" y="828675"/>
                      <a:ext cx="409575"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600" dirty="0">
                          <a:effectLst/>
                          <a:latin typeface="+mn-lt"/>
                          <a:ea typeface="SimSun"/>
                        </a:rPr>
                        <a:t>True</a:t>
                      </a:r>
                    </a:p>
                  </p:txBody>
                </p:sp>
                <p:sp>
                  <p:nvSpPr>
                    <p:cNvPr id="62" name="AutoShape 10">
                      <a:extLst>
                        <a:ext uri="{FF2B5EF4-FFF2-40B4-BE49-F238E27FC236}">
                          <a16:creationId xmlns:a16="http://schemas.microsoft.com/office/drawing/2014/main" id="{A10D48C0-57D3-4C1E-B7E7-7CF380FB285C}"/>
                        </a:ext>
                      </a:extLst>
                    </p:cNvPr>
                    <p:cNvSpPr>
                      <a:spLocks noChangeArrowheads="1"/>
                    </p:cNvSpPr>
                    <p:nvPr/>
                  </p:nvSpPr>
                  <p:spPr bwMode="auto">
                    <a:xfrm>
                      <a:off x="1209675" y="0"/>
                      <a:ext cx="165812" cy="164183"/>
                    </a:xfrm>
                    <a:prstGeom prst="flowChartConnector">
                      <a:avLst/>
                    </a:prstGeom>
                    <a:solidFill>
                      <a:schemeClr val="tx1"/>
                    </a:solidFill>
                    <a:ln w="9525">
                      <a:solidFill>
                        <a:srgbClr val="000000"/>
                      </a:solidFill>
                      <a:round/>
                      <a:headEnd/>
                      <a:tailEnd/>
                    </a:ln>
                  </p:spPr>
                  <p:txBody>
                    <a:bodyPr rot="0" vert="horz" wrap="square" lIns="91440" tIns="45720" rIns="91440" bIns="45720" anchor="t" anchorCtr="0" upright="1">
                      <a:noAutofit/>
                    </a:bodyPr>
                    <a:lstStyle/>
                    <a:p>
                      <a:endParaRPr lang="en-SG"/>
                    </a:p>
                  </p:txBody>
                </p:sp>
                <p:sp>
                  <p:nvSpPr>
                    <p:cNvPr id="63" name="AutoShape 11">
                      <a:extLst>
                        <a:ext uri="{FF2B5EF4-FFF2-40B4-BE49-F238E27FC236}">
                          <a16:creationId xmlns:a16="http://schemas.microsoft.com/office/drawing/2014/main" id="{40105859-0E05-4939-A4D5-FE7AB5CDC8B1}"/>
                        </a:ext>
                      </a:extLst>
                    </p:cNvPr>
                    <p:cNvSpPr>
                      <a:spLocks noChangeArrowheads="1"/>
                    </p:cNvSpPr>
                    <p:nvPr/>
                  </p:nvSpPr>
                  <p:spPr bwMode="auto">
                    <a:xfrm>
                      <a:off x="1219200" y="2133600"/>
                      <a:ext cx="165735" cy="163830"/>
                    </a:xfrm>
                    <a:prstGeom prst="flowChartConnector">
                      <a:avLst/>
                    </a:prstGeom>
                    <a:solidFill>
                      <a:srgbClr val="FFFFFF"/>
                    </a:solidFill>
                    <a:ln w="9525">
                      <a:solidFill>
                        <a:srgbClr val="000000"/>
                      </a:solidFill>
                      <a:round/>
                      <a:headEnd/>
                      <a:tailEnd/>
                    </a:ln>
                  </p:spPr>
                  <p:txBody>
                    <a:bodyPr rot="0" vert="horz" wrap="square" lIns="91440" tIns="45720" rIns="91440" bIns="45720" anchor="t" anchorCtr="0" upright="1">
                      <a:noAutofit/>
                    </a:bodyPr>
                    <a:lstStyle/>
                    <a:p>
                      <a:endParaRPr lang="en-SG"/>
                    </a:p>
                  </p:txBody>
                </p:sp>
                <p:sp>
                  <p:nvSpPr>
                    <p:cNvPr id="64" name="AutoShape 12">
                      <a:extLst>
                        <a:ext uri="{FF2B5EF4-FFF2-40B4-BE49-F238E27FC236}">
                          <a16:creationId xmlns:a16="http://schemas.microsoft.com/office/drawing/2014/main" id="{DE7A6B2E-B6CD-41AE-9B8A-D884BB701B71}"/>
                        </a:ext>
                      </a:extLst>
                    </p:cNvPr>
                    <p:cNvSpPr>
                      <a:spLocks noChangeArrowheads="1"/>
                    </p:cNvSpPr>
                    <p:nvPr/>
                  </p:nvSpPr>
                  <p:spPr bwMode="auto">
                    <a:xfrm>
                      <a:off x="733425" y="1133475"/>
                      <a:ext cx="1163955" cy="285750"/>
                    </a:xfrm>
                    <a:prstGeom prst="flowChartProcess">
                      <a:avLst/>
                    </a:prstGeom>
                    <a:solidFill>
                      <a:srgbClr val="CFF9FD"/>
                    </a:solidFill>
                    <a:ln w="9525">
                      <a:solidFill>
                        <a:srgbClr val="000000"/>
                      </a:solidFill>
                      <a:miter lim="800000"/>
                      <a:headEnd/>
                      <a:tailEnd/>
                    </a:ln>
                  </p:spPr>
                  <p:txBody>
                    <a:bodyPr rot="0" vert="horz" wrap="square" lIns="0" tIns="45720" rIns="0" bIns="45720" anchor="ctr" anchorCtr="0" upright="1">
                      <a:noAutofit/>
                    </a:bodyPr>
                    <a:lstStyle/>
                    <a:p>
                      <a:pPr marL="0" marR="0" algn="ctr">
                        <a:spcBef>
                          <a:spcPts val="0"/>
                        </a:spcBef>
                        <a:spcAft>
                          <a:spcPts val="0"/>
                        </a:spcAft>
                      </a:pPr>
                      <a:r>
                        <a:rPr lang="en-SG" sz="1600" dirty="0">
                          <a:latin typeface="+mn-lt"/>
                          <a:ea typeface="SimSun"/>
                        </a:rPr>
                        <a:t>block of statements</a:t>
                      </a:r>
                    </a:p>
                  </p:txBody>
                </p:sp>
                <p:cxnSp>
                  <p:nvCxnSpPr>
                    <p:cNvPr id="65" name="Line 5">
                      <a:extLst>
                        <a:ext uri="{FF2B5EF4-FFF2-40B4-BE49-F238E27FC236}">
                          <a16:creationId xmlns:a16="http://schemas.microsoft.com/office/drawing/2014/main" id="{1282A261-EC18-4631-96A0-542FBDCBBD22}"/>
                        </a:ext>
                      </a:extLst>
                    </p:cNvPr>
                    <p:cNvCxnSpPr/>
                    <p:nvPr/>
                  </p:nvCxnSpPr>
                  <p:spPr bwMode="auto">
                    <a:xfrm>
                      <a:off x="1314450" y="1419225"/>
                      <a:ext cx="0" cy="274320"/>
                    </a:xfrm>
                    <a:prstGeom prst="line">
                      <a:avLst/>
                    </a:prstGeom>
                    <a:noFill/>
                    <a:ln w="9525">
                      <a:solidFill>
                        <a:srgbClr val="000000"/>
                      </a:solidFill>
                      <a:round/>
                      <a:headEnd type="none" w="med" len="med"/>
                      <a:tailEnd type="none" w="med" len="med"/>
                    </a:ln>
                    <a:extLst>
                      <a:ext uri="{909E8E84-426E-40DD-AFC4-6F175D3DCCD1}">
                        <a14:hiddenFill xmlns:a14="http://schemas.microsoft.com/office/drawing/2010/main">
                          <a:noFill/>
                        </a14:hiddenFill>
                      </a:ext>
                    </a:extLst>
                  </p:spPr>
                </p:cxnSp>
                <p:cxnSp>
                  <p:nvCxnSpPr>
                    <p:cNvPr id="66" name="Straight Connector 65">
                      <a:extLst>
                        <a:ext uri="{FF2B5EF4-FFF2-40B4-BE49-F238E27FC236}">
                          <a16:creationId xmlns:a16="http://schemas.microsoft.com/office/drawing/2014/main" id="{63DAEA49-AA9F-424B-A715-04318999316F}"/>
                        </a:ext>
                      </a:extLst>
                    </p:cNvPr>
                    <p:cNvCxnSpPr/>
                    <p:nvPr/>
                  </p:nvCxnSpPr>
                  <p:spPr>
                    <a:xfrm flipH="1">
                      <a:off x="345553" y="1695450"/>
                      <a:ext cx="96552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71F34A9D-FF25-4810-8536-B47CF681A1E5}"/>
                        </a:ext>
                      </a:extLst>
                    </p:cNvPr>
                    <p:cNvCxnSpPr>
                      <a:cxnSpLocks/>
                    </p:cNvCxnSpPr>
                    <p:nvPr/>
                  </p:nvCxnSpPr>
                  <p:spPr>
                    <a:xfrm flipV="1">
                      <a:off x="334839" y="647699"/>
                      <a:ext cx="0" cy="104737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1B3FD717-75AD-48D6-8BD4-9D53A4950D8D}"/>
                        </a:ext>
                      </a:extLst>
                    </p:cNvPr>
                    <p:cNvCxnSpPr>
                      <a:cxnSpLocks/>
                      <a:endCxn id="70" idx="1"/>
                    </p:cNvCxnSpPr>
                    <p:nvPr/>
                  </p:nvCxnSpPr>
                  <p:spPr>
                    <a:xfrm>
                      <a:off x="334839" y="647700"/>
                      <a:ext cx="255711" cy="0"/>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9" name="Line 7">
                      <a:extLst>
                        <a:ext uri="{FF2B5EF4-FFF2-40B4-BE49-F238E27FC236}">
                          <a16:creationId xmlns:a16="http://schemas.microsoft.com/office/drawing/2014/main" id="{B9FCA359-FC8D-4FE2-B7D7-C40324144F76}"/>
                        </a:ext>
                      </a:extLst>
                    </p:cNvPr>
                    <p:cNvCxnSpPr/>
                    <p:nvPr/>
                  </p:nvCxnSpPr>
                  <p:spPr bwMode="auto">
                    <a:xfrm flipH="1">
                      <a:off x="2455204" y="647700"/>
                      <a:ext cx="635" cy="1225296"/>
                    </a:xfrm>
                    <a:prstGeom prst="line">
                      <a:avLst/>
                    </a:prstGeom>
                    <a:noFill/>
                    <a:ln w="9525">
                      <a:solidFill>
                        <a:srgbClr val="000000"/>
                      </a:solidFill>
                      <a:round/>
                      <a:headEnd type="none" w="med" len="med"/>
                      <a:tailEnd type="none" w="med" len="med"/>
                    </a:ln>
                    <a:extLst>
                      <a:ext uri="{909E8E84-426E-40DD-AFC4-6F175D3DCCD1}">
                        <a14:hiddenFill xmlns:a14="http://schemas.microsoft.com/office/drawing/2010/main">
                          <a:noFill/>
                        </a14:hiddenFill>
                      </a:ext>
                    </a:extLst>
                  </p:spPr>
                </p:cxnSp>
                <p:sp>
                  <p:nvSpPr>
                    <p:cNvPr id="70" name="AutoShape 342">
                      <a:extLst>
                        <a:ext uri="{FF2B5EF4-FFF2-40B4-BE49-F238E27FC236}">
                          <a16:creationId xmlns:a16="http://schemas.microsoft.com/office/drawing/2014/main" id="{A23BE79C-96CC-46D5-9D11-912CC0BD4D6F}"/>
                        </a:ext>
                      </a:extLst>
                    </p:cNvPr>
                    <p:cNvSpPr>
                      <a:spLocks noChangeArrowheads="1"/>
                    </p:cNvSpPr>
                    <p:nvPr/>
                  </p:nvSpPr>
                  <p:spPr bwMode="auto">
                    <a:xfrm>
                      <a:off x="590550" y="438150"/>
                      <a:ext cx="1424940" cy="419100"/>
                    </a:xfrm>
                    <a:prstGeom prst="flowChartDecision">
                      <a:avLst/>
                    </a:prstGeom>
                    <a:solidFill>
                      <a:srgbClr val="CFF9FD"/>
                    </a:solidFill>
                    <a:ln w="9525">
                      <a:solidFill>
                        <a:srgbClr val="000000"/>
                      </a:solidFill>
                      <a:miter lim="800000"/>
                      <a:headEnd/>
                      <a:tailEnd/>
                    </a:ln>
                  </p:spPr>
                  <p:txBody>
                    <a:bodyPr rot="0" vert="horz" wrap="square" lIns="91440" tIns="45720" rIns="91440" bIns="45720" anchor="t" anchorCtr="0" upright="1">
                      <a:noAutofit/>
                    </a:bodyPr>
                    <a:lstStyle/>
                    <a:p>
                      <a:endParaRPr lang="en-SG"/>
                    </a:p>
                  </p:txBody>
                </p:sp>
                <p:cxnSp>
                  <p:nvCxnSpPr>
                    <p:cNvPr id="71" name="Straight Connector 70">
                      <a:extLst>
                        <a:ext uri="{FF2B5EF4-FFF2-40B4-BE49-F238E27FC236}">
                          <a16:creationId xmlns:a16="http://schemas.microsoft.com/office/drawing/2014/main" id="{32F74EE4-CFEE-4B85-A936-CE7BFB731D38}"/>
                        </a:ext>
                      </a:extLst>
                    </p:cNvPr>
                    <p:cNvCxnSpPr/>
                    <p:nvPr/>
                  </p:nvCxnSpPr>
                  <p:spPr>
                    <a:xfrm flipH="1">
                      <a:off x="1304925" y="1866899"/>
                      <a:ext cx="11398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Line 7">
                      <a:extLst>
                        <a:ext uri="{FF2B5EF4-FFF2-40B4-BE49-F238E27FC236}">
                          <a16:creationId xmlns:a16="http://schemas.microsoft.com/office/drawing/2014/main" id="{906DC288-231C-4BDB-AE27-8C73769CBA33}"/>
                        </a:ext>
                      </a:extLst>
                    </p:cNvPr>
                    <p:cNvCxnSpPr/>
                    <p:nvPr/>
                  </p:nvCxnSpPr>
                  <p:spPr bwMode="auto">
                    <a:xfrm flipH="1">
                      <a:off x="1304925" y="1866899"/>
                      <a:ext cx="635" cy="273685"/>
                    </a:xfrm>
                    <a:prstGeom prst="line">
                      <a:avLst/>
                    </a:prstGeom>
                    <a:noFill/>
                    <a:ln w="9525">
                      <a:solidFill>
                        <a:srgbClr val="000000"/>
                      </a:solidFill>
                      <a:round/>
                      <a:headEnd type="none" w="lg" len="lg"/>
                      <a:tailEnd type="triangle" w="med" len="med"/>
                    </a:ln>
                    <a:extLst>
                      <a:ext uri="{909E8E84-426E-40DD-AFC4-6F175D3DCCD1}">
                        <a14:hiddenFill xmlns:a14="http://schemas.microsoft.com/office/drawing/2010/main">
                          <a:noFill/>
                        </a14:hiddenFill>
                      </a:ext>
                    </a:extLst>
                  </p:spPr>
                </p:cxnSp>
              </p:grpSp>
              <p:sp>
                <p:nvSpPr>
                  <p:cNvPr id="59" name="Text Box 319">
                    <a:extLst>
                      <a:ext uri="{FF2B5EF4-FFF2-40B4-BE49-F238E27FC236}">
                        <a16:creationId xmlns:a16="http://schemas.microsoft.com/office/drawing/2014/main" id="{69D53FED-D039-465C-A37B-F79779321BA6}"/>
                      </a:ext>
                    </a:extLst>
                  </p:cNvPr>
                  <p:cNvSpPr txBox="1">
                    <a:spLocks noChangeArrowheads="1"/>
                  </p:cNvSpPr>
                  <p:nvPr/>
                </p:nvSpPr>
                <p:spPr bwMode="auto">
                  <a:xfrm>
                    <a:off x="1020957" y="518162"/>
                    <a:ext cx="685800" cy="37147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0" anchor="t" anchorCtr="0" upright="1">
                    <a:noAutofit/>
                  </a:bodyPr>
                  <a:lstStyle/>
                  <a:p>
                    <a:pPr marL="0" marR="0">
                      <a:spcBef>
                        <a:spcPts val="0"/>
                      </a:spcBef>
                      <a:spcAft>
                        <a:spcPts val="0"/>
                      </a:spcAft>
                    </a:pPr>
                    <a:r>
                      <a:rPr lang="en-US" sz="1600" dirty="0">
                        <a:effectLst/>
                        <a:latin typeface="+mn-lt"/>
                        <a:ea typeface="SimSun"/>
                      </a:rPr>
                      <a:t>condition</a:t>
                    </a:r>
                    <a:endParaRPr lang="en-SG" sz="1600" dirty="0">
                      <a:effectLst/>
                      <a:latin typeface="+mn-lt"/>
                      <a:ea typeface="SimSun"/>
                    </a:endParaRPr>
                  </a:p>
                </p:txBody>
              </p:sp>
            </p:grpSp>
          </p:grpSp>
        </p:grpSp>
      </p:grpSp>
    </p:spTree>
    <p:custDataLst>
      <p:tags r:id="rId1"/>
    </p:custDataLst>
    <p:extLst>
      <p:ext uri="{BB962C8B-B14F-4D97-AF65-F5344CB8AC3E}">
        <p14:creationId xmlns:p14="http://schemas.microsoft.com/office/powerpoint/2010/main" val="808137165"/>
      </p:ext>
    </p:extLst>
  </p:cSld>
  <p:clrMapOvr>
    <a:masterClrMapping/>
  </p:clrMapOvr>
  <p:transition spd="slow" advTm="70222">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1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Example: Control Number of Iterations</a:t>
            </a:r>
            <a:endParaRPr lang="en-US" dirty="0"/>
          </a:p>
        </p:txBody>
      </p:sp>
      <p:sp>
        <p:nvSpPr>
          <p:cNvPr id="3" name="Content Placeholder 2"/>
          <p:cNvSpPr>
            <a:spLocks noGrp="1"/>
          </p:cNvSpPr>
          <p:nvPr>
            <p:ph idx="1"/>
          </p:nvPr>
        </p:nvSpPr>
        <p:spPr/>
        <p:txBody>
          <a:bodyPr/>
          <a:lstStyle/>
          <a:p>
            <a:pPr marL="0" indent="0">
              <a:buNone/>
            </a:pPr>
            <a:r>
              <a:rPr lang="en-US" b="1" dirty="0">
                <a:latin typeface="Arial Narrow" panose="020B0606020202030204" pitchFamily="34" charset="0"/>
              </a:rPr>
              <a:t>Print numbers 1 to 5</a:t>
            </a:r>
            <a:endParaRPr lang="en-US" dirty="0"/>
          </a:p>
          <a:p>
            <a:pPr marL="0" lvl="0" indent="0">
              <a:buClr>
                <a:srgbClr val="660066"/>
              </a:buClr>
              <a:buSzPct val="80000"/>
              <a:buNone/>
            </a:pPr>
            <a:r>
              <a:rPr lang="en-US" b="1" dirty="0">
                <a:solidFill>
                  <a:srgbClr val="FF0000"/>
                </a:solidFill>
                <a:latin typeface="Arial Narrow" panose="020B0606020202030204" pitchFamily="34" charset="0"/>
              </a:rPr>
              <a:t>Pseudocode:</a:t>
            </a:r>
          </a:p>
          <a:p>
            <a:pPr marL="0" lvl="0" indent="0">
              <a:buClr>
                <a:srgbClr val="660066"/>
              </a:buClr>
              <a:buSzPct val="80000"/>
              <a:buNone/>
            </a:pPr>
            <a:endParaRPr lang="en-US" b="1" dirty="0">
              <a:solidFill>
                <a:srgbClr val="FF0000"/>
              </a:solidFill>
              <a:latin typeface="Arial Narrow" panose="020B0606020202030204" pitchFamily="34" charset="0"/>
            </a:endParaRPr>
          </a:p>
          <a:p>
            <a:pPr marL="0" lvl="0" indent="0">
              <a:buClr>
                <a:srgbClr val="660066"/>
              </a:buClr>
              <a:buSzPct val="80000"/>
              <a:buNone/>
            </a:pPr>
            <a:endParaRPr lang="en-US" b="1" dirty="0">
              <a:solidFill>
                <a:srgbClr val="FF0000"/>
              </a:solidFill>
              <a:latin typeface="Arial Narrow" panose="020B0606020202030204" pitchFamily="34" charset="0"/>
            </a:endParaRPr>
          </a:p>
          <a:p>
            <a:pPr marL="0" lvl="0" indent="0">
              <a:buClr>
                <a:srgbClr val="660066"/>
              </a:buClr>
              <a:buSzPct val="80000"/>
              <a:buNone/>
            </a:pPr>
            <a:endParaRPr lang="en-US" b="1" dirty="0">
              <a:solidFill>
                <a:srgbClr val="FF0000"/>
              </a:solidFill>
              <a:latin typeface="Arial Narrow" panose="020B0606020202030204" pitchFamily="34" charset="0"/>
            </a:endParaRPr>
          </a:p>
          <a:p>
            <a:pPr marL="0" lvl="0" indent="0">
              <a:buClr>
                <a:srgbClr val="660066"/>
              </a:buClr>
              <a:buSzPct val="80000"/>
              <a:buNone/>
            </a:pPr>
            <a:r>
              <a:rPr lang="en-US" b="1" dirty="0">
                <a:solidFill>
                  <a:srgbClr val="FF0000"/>
                </a:solidFill>
                <a:latin typeface="Arial Narrow" panose="020B0606020202030204" pitchFamily="34" charset="0"/>
              </a:rPr>
              <a:t> </a:t>
            </a:r>
          </a:p>
          <a:p>
            <a:pPr marL="0" lvl="0" indent="0">
              <a:buClr>
                <a:srgbClr val="660066"/>
              </a:buClr>
              <a:buSzPct val="80000"/>
              <a:buNone/>
            </a:pPr>
            <a:r>
              <a:rPr lang="en-US" b="1" dirty="0">
                <a:solidFill>
                  <a:srgbClr val="FF0000"/>
                </a:solidFill>
                <a:latin typeface="Arial Narrow" panose="020B0606020202030204" pitchFamily="34" charset="0"/>
              </a:rPr>
              <a:t>Python code:</a:t>
            </a:r>
          </a:p>
          <a:p>
            <a:pPr marL="0" lvl="0" indent="0">
              <a:buClr>
                <a:srgbClr val="660066"/>
              </a:buClr>
              <a:buSzPct val="80000"/>
              <a:buNone/>
            </a:pPr>
            <a:endParaRPr lang="en-US" b="1" dirty="0">
              <a:solidFill>
                <a:srgbClr val="FF0000"/>
              </a:solidFill>
              <a:latin typeface="Arial Narrow" panose="020B0606020202030204" pitchFamily="34" charset="0"/>
            </a:endParaRPr>
          </a:p>
          <a:p>
            <a:pPr marL="0" indent="0">
              <a:buNone/>
            </a:pPr>
            <a:endParaRPr lang="en-US" b="1" dirty="0">
              <a:latin typeface="Arial Narrow" panose="020B0606020202030204" pitchFamily="34" charset="0"/>
            </a:endParaRPr>
          </a:p>
        </p:txBody>
      </p:sp>
      <p:pic>
        <p:nvPicPr>
          <p:cNvPr id="4" name="Picture 3"/>
          <p:cNvPicPr>
            <a:picLocks noChangeAspect="1"/>
          </p:cNvPicPr>
          <p:nvPr/>
        </p:nvPicPr>
        <p:blipFill>
          <a:blip r:embed="rId6"/>
          <a:stretch>
            <a:fillRect/>
          </a:stretch>
        </p:blipFill>
        <p:spPr>
          <a:xfrm>
            <a:off x="1174150" y="2102068"/>
            <a:ext cx="314325" cy="1543050"/>
          </a:xfrm>
          <a:prstGeom prst="rect">
            <a:avLst/>
          </a:prstGeom>
          <a:ln>
            <a:solidFill>
              <a:schemeClr val="tx1"/>
            </a:solidFill>
          </a:ln>
        </p:spPr>
      </p:pic>
      <p:sp>
        <p:nvSpPr>
          <p:cNvPr id="6" name="TextBox 5"/>
          <p:cNvSpPr txBox="1"/>
          <p:nvPr/>
        </p:nvSpPr>
        <p:spPr>
          <a:xfrm>
            <a:off x="2216648" y="3984123"/>
            <a:ext cx="6007767" cy="1569660"/>
          </a:xfrm>
          <a:prstGeom prst="rect">
            <a:avLst/>
          </a:prstGeom>
          <a:solidFill>
            <a:schemeClr val="accent5"/>
          </a:solidFill>
          <a:ln>
            <a:solidFill>
              <a:schemeClr val="tx1"/>
            </a:solidFill>
          </a:ln>
        </p:spPr>
        <p:txBody>
          <a:bodyPr wrap="square" rtlCol="0">
            <a:spAutoFit/>
          </a:bodyPr>
          <a:lstStyle/>
          <a:p>
            <a:pPr>
              <a:lnSpc>
                <a:spcPct val="120000"/>
              </a:lnSpc>
            </a:pPr>
            <a:r>
              <a:rPr lang="en-US" dirty="0">
                <a:latin typeface="Calibri" panose="020F0502020204030204" pitchFamily="34" charset="0"/>
                <a:cs typeface="Calibri" panose="020F0502020204030204" pitchFamily="34" charset="0"/>
              </a:rPr>
              <a:t>   </a:t>
            </a:r>
            <a:r>
              <a:rPr lang="en-US" sz="2000" dirty="0">
                <a:latin typeface="Calibri" panose="020F0502020204030204" pitchFamily="34" charset="0"/>
                <a:cs typeface="Calibri" panose="020F0502020204030204" pitchFamily="34" charset="0"/>
              </a:rPr>
              <a:t>count = 1</a:t>
            </a:r>
          </a:p>
          <a:p>
            <a:pPr>
              <a:lnSpc>
                <a:spcPct val="120000"/>
              </a:lnSpc>
            </a:pPr>
            <a:r>
              <a:rPr lang="en-US" sz="2000" dirty="0">
                <a:latin typeface="Calibri" panose="020F0502020204030204" pitchFamily="34" charset="0"/>
                <a:cs typeface="Calibri" panose="020F0502020204030204" pitchFamily="34" charset="0"/>
              </a:rPr>
              <a:t>   while count &lt;= 5: </a:t>
            </a:r>
          </a:p>
          <a:p>
            <a:pPr>
              <a:lnSpc>
                <a:spcPct val="120000"/>
              </a:lnSpc>
            </a:pPr>
            <a:r>
              <a:rPr lang="en-US" sz="2000" dirty="0">
                <a:latin typeface="Calibri" panose="020F0502020204030204" pitchFamily="34" charset="0"/>
                <a:cs typeface="Calibri" panose="020F0502020204030204" pitchFamily="34" charset="0"/>
              </a:rPr>
              <a:t>	print(count)</a:t>
            </a:r>
          </a:p>
          <a:p>
            <a:pPr>
              <a:lnSpc>
                <a:spcPct val="120000"/>
              </a:lnSpc>
            </a:pPr>
            <a:r>
              <a:rPr lang="en-US" sz="2000" dirty="0">
                <a:latin typeface="Calibri" panose="020F0502020204030204" pitchFamily="34" charset="0"/>
                <a:cs typeface="Calibri" panose="020F0502020204030204" pitchFamily="34" charset="0"/>
              </a:rPr>
              <a:t>	count = count + 1</a:t>
            </a:r>
          </a:p>
        </p:txBody>
      </p:sp>
      <p:sp>
        <p:nvSpPr>
          <p:cNvPr id="7" name="TextBox 6"/>
          <p:cNvSpPr txBox="1"/>
          <p:nvPr/>
        </p:nvSpPr>
        <p:spPr>
          <a:xfrm>
            <a:off x="2244902" y="1600200"/>
            <a:ext cx="5979513" cy="1938992"/>
          </a:xfrm>
          <a:prstGeom prst="rect">
            <a:avLst/>
          </a:prstGeom>
          <a:solidFill>
            <a:schemeClr val="bg1"/>
          </a:solidFill>
          <a:ln>
            <a:solidFill>
              <a:schemeClr val="tx1"/>
            </a:solidFill>
          </a:ln>
        </p:spPr>
        <p:txBody>
          <a:bodyPr wrap="square" rtlCol="0">
            <a:spAutoFit/>
          </a:bodyPr>
          <a:lstStyle/>
          <a:p>
            <a:r>
              <a:rPr lang="en-US" dirty="0">
                <a:solidFill>
                  <a:srgbClr val="0000FF"/>
                </a:solidFill>
              </a:rPr>
              <a:t>     </a:t>
            </a:r>
            <a:r>
              <a:rPr lang="en-US" sz="2400" b="1" dirty="0">
                <a:solidFill>
                  <a:srgbClr val="0000FF"/>
                </a:solidFill>
                <a:latin typeface="Arial Narrow" panose="020B0606020202030204" pitchFamily="34" charset="0"/>
                <a:cs typeface="Arial" panose="020B0604020202020204" pitchFamily="34" charset="0"/>
              </a:rPr>
              <a:t>SET count to 1</a:t>
            </a:r>
          </a:p>
          <a:p>
            <a:r>
              <a:rPr lang="en-US" sz="2400" b="1" dirty="0">
                <a:solidFill>
                  <a:srgbClr val="0000FF"/>
                </a:solidFill>
                <a:latin typeface="Arial Narrow" panose="020B0606020202030204" pitchFamily="34" charset="0"/>
                <a:cs typeface="Arial" panose="020B0604020202020204" pitchFamily="34" charset="0"/>
              </a:rPr>
              <a:t>     WHILE count less than or equal to 5 THEN</a:t>
            </a:r>
          </a:p>
          <a:p>
            <a:r>
              <a:rPr lang="en-US" sz="2400" b="1" dirty="0">
                <a:solidFill>
                  <a:srgbClr val="0000FF"/>
                </a:solidFill>
                <a:latin typeface="Arial Narrow" panose="020B0606020202030204" pitchFamily="34" charset="0"/>
                <a:cs typeface="Arial" panose="020B0604020202020204" pitchFamily="34" charset="0"/>
              </a:rPr>
              <a:t>	display count</a:t>
            </a:r>
          </a:p>
          <a:p>
            <a:r>
              <a:rPr lang="en-US" sz="2400" b="1" dirty="0">
                <a:solidFill>
                  <a:srgbClr val="0000FF"/>
                </a:solidFill>
                <a:latin typeface="Arial Narrow" panose="020B0606020202030204" pitchFamily="34" charset="0"/>
                <a:cs typeface="Arial" panose="020B0604020202020204" pitchFamily="34" charset="0"/>
              </a:rPr>
              <a:t>	increment count</a:t>
            </a:r>
          </a:p>
          <a:p>
            <a:r>
              <a:rPr lang="en-US" sz="2400" b="1" dirty="0">
                <a:solidFill>
                  <a:srgbClr val="0000FF"/>
                </a:solidFill>
                <a:latin typeface="Arial Narrow" panose="020B0606020202030204" pitchFamily="34" charset="0"/>
                <a:cs typeface="Arial" panose="020B0604020202020204" pitchFamily="34" charset="0"/>
              </a:rPr>
              <a:t>     ENDWHILE</a:t>
            </a:r>
          </a:p>
        </p:txBody>
      </p:sp>
      <p:pic>
        <p:nvPicPr>
          <p:cNvPr id="5" name="Audio 4">
            <a:hlinkClick r:id="" action="ppaction://media"/>
            <a:extLst>
              <a:ext uri="{FF2B5EF4-FFF2-40B4-BE49-F238E27FC236}">
                <a16:creationId xmlns:a16="http://schemas.microsoft.com/office/drawing/2014/main" id="{914E2CAE-037A-4994-A4FB-CEEEAEF35A96}"/>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2648697963"/>
      </p:ext>
    </p:extLst>
  </p:cSld>
  <p:clrMapOvr>
    <a:masterClrMapping/>
  </p:clrMapOvr>
  <p:transition spd="slow" advTm="70339">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Effect transition="in" filter="fade">
                                      <p:cBhvr>
                                        <p:cTn id="19" dur="500"/>
                                        <p:tgtEl>
                                          <p:spTgt spid="3">
                                            <p:txEl>
                                              <p:pRg st="6" end="6"/>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5"/>
                </p:tgtEl>
              </p:cMediaNode>
            </p:audio>
          </p:childTnLst>
        </p:cTn>
      </p:par>
    </p:tnLst>
    <p:bldLst>
      <p:bldP spid="6" grpId="0" animBg="1"/>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Example: Print a Triangle</a:t>
            </a:r>
            <a:endParaRPr lang="en-US" dirty="0"/>
          </a:p>
        </p:txBody>
      </p:sp>
      <p:sp>
        <p:nvSpPr>
          <p:cNvPr id="3" name="Content Placeholder 2"/>
          <p:cNvSpPr>
            <a:spLocks noGrp="1"/>
          </p:cNvSpPr>
          <p:nvPr>
            <p:ph idx="1"/>
          </p:nvPr>
        </p:nvSpPr>
        <p:spPr/>
        <p:txBody>
          <a:bodyPr/>
          <a:lstStyle/>
          <a:p>
            <a:pPr marL="0" indent="0">
              <a:buNone/>
            </a:pPr>
            <a:r>
              <a:rPr lang="en-US" b="1" dirty="0">
                <a:latin typeface="Arial Narrow" panose="020B0606020202030204" pitchFamily="34" charset="0"/>
              </a:rPr>
              <a:t>Given the height, print a right-angled triangle made of stars</a:t>
            </a:r>
            <a:endParaRPr lang="en-US" dirty="0"/>
          </a:p>
          <a:p>
            <a:pPr marL="0" lvl="0" indent="0">
              <a:buClr>
                <a:srgbClr val="660066"/>
              </a:buClr>
              <a:buSzPct val="80000"/>
              <a:buNone/>
            </a:pPr>
            <a:endParaRPr lang="en-US" b="1" dirty="0">
              <a:solidFill>
                <a:srgbClr val="FF0000"/>
              </a:solidFill>
              <a:latin typeface="Arial Narrow" panose="020B0606020202030204" pitchFamily="34" charset="0"/>
            </a:endParaRPr>
          </a:p>
          <a:p>
            <a:pPr marL="0" indent="0">
              <a:buClr>
                <a:srgbClr val="660066"/>
              </a:buClr>
              <a:buSzPct val="80000"/>
              <a:buNone/>
            </a:pPr>
            <a:r>
              <a:rPr lang="en-US" b="1" dirty="0">
                <a:solidFill>
                  <a:schemeClr val="tx1"/>
                </a:solidFill>
                <a:latin typeface="Arial Narrow" panose="020B0606020202030204" pitchFamily="34" charset="0"/>
              </a:rPr>
              <a:t>Sample output:</a:t>
            </a:r>
          </a:p>
          <a:p>
            <a:pPr marL="0" lvl="0" indent="0">
              <a:buClr>
                <a:srgbClr val="660066"/>
              </a:buClr>
              <a:buSzPct val="80000"/>
              <a:buNone/>
            </a:pPr>
            <a:endParaRPr lang="en-US" b="1" dirty="0">
              <a:solidFill>
                <a:srgbClr val="FF0000"/>
              </a:solidFill>
              <a:latin typeface="Arial Narrow" panose="020B0606020202030204" pitchFamily="34" charset="0"/>
            </a:endParaRPr>
          </a:p>
          <a:p>
            <a:pPr marL="0" lvl="0" indent="0">
              <a:buClr>
                <a:srgbClr val="660066"/>
              </a:buClr>
              <a:buSzPct val="80000"/>
              <a:buNone/>
            </a:pPr>
            <a:endParaRPr lang="en-US" b="1" dirty="0">
              <a:solidFill>
                <a:srgbClr val="FF0000"/>
              </a:solidFill>
              <a:latin typeface="Arial Narrow" panose="020B0606020202030204" pitchFamily="34" charset="0"/>
            </a:endParaRPr>
          </a:p>
          <a:p>
            <a:pPr marL="0" lvl="0" indent="0">
              <a:buClr>
                <a:srgbClr val="660066"/>
              </a:buClr>
              <a:buSzPct val="80000"/>
              <a:buNone/>
            </a:pPr>
            <a:endParaRPr lang="en-US" b="1" dirty="0">
              <a:solidFill>
                <a:srgbClr val="FF0000"/>
              </a:solidFill>
              <a:latin typeface="Arial Narrow" panose="020B0606020202030204" pitchFamily="34" charset="0"/>
            </a:endParaRPr>
          </a:p>
          <a:p>
            <a:pPr marL="0" lvl="0" indent="0">
              <a:buClr>
                <a:srgbClr val="660066"/>
              </a:buClr>
              <a:buSzPct val="80000"/>
              <a:buNone/>
            </a:pPr>
            <a:r>
              <a:rPr lang="en-US" b="1" dirty="0">
                <a:solidFill>
                  <a:srgbClr val="FF0000"/>
                </a:solidFill>
                <a:latin typeface="Arial Narrow" panose="020B0606020202030204" pitchFamily="34" charset="0"/>
              </a:rPr>
              <a:t> </a:t>
            </a:r>
          </a:p>
          <a:p>
            <a:pPr marL="0" lvl="0" indent="0">
              <a:buClr>
                <a:srgbClr val="660066"/>
              </a:buClr>
              <a:buSzPct val="80000"/>
              <a:buNone/>
            </a:pPr>
            <a:endParaRPr lang="en-US" b="1" dirty="0">
              <a:solidFill>
                <a:srgbClr val="FF0000"/>
              </a:solidFill>
              <a:latin typeface="Arial Narrow" panose="020B0606020202030204" pitchFamily="34" charset="0"/>
            </a:endParaRPr>
          </a:p>
          <a:p>
            <a:pPr marL="0" indent="0">
              <a:buNone/>
            </a:pPr>
            <a:endParaRPr lang="en-US" b="1" dirty="0">
              <a:latin typeface="Arial Narrow" panose="020B0606020202030204" pitchFamily="34" charset="0"/>
            </a:endParaRPr>
          </a:p>
        </p:txBody>
      </p:sp>
      <p:pic>
        <p:nvPicPr>
          <p:cNvPr id="5" name="Picture 4">
            <a:extLst>
              <a:ext uri="{FF2B5EF4-FFF2-40B4-BE49-F238E27FC236}">
                <a16:creationId xmlns:a16="http://schemas.microsoft.com/office/drawing/2014/main" id="{41D3616E-E0D2-4E81-9B04-968AA701E2EE}"/>
              </a:ext>
            </a:extLst>
          </p:cNvPr>
          <p:cNvPicPr>
            <a:picLocks noChangeAspect="1"/>
          </p:cNvPicPr>
          <p:nvPr/>
        </p:nvPicPr>
        <p:blipFill>
          <a:blip r:embed="rId5"/>
          <a:stretch>
            <a:fillRect/>
          </a:stretch>
        </p:blipFill>
        <p:spPr>
          <a:xfrm>
            <a:off x="2819400" y="1881873"/>
            <a:ext cx="4114800" cy="1531887"/>
          </a:xfrm>
          <a:prstGeom prst="rect">
            <a:avLst/>
          </a:prstGeom>
          <a:ln>
            <a:solidFill>
              <a:schemeClr val="tx1"/>
            </a:solidFill>
          </a:ln>
        </p:spPr>
      </p:pic>
      <p:pic>
        <p:nvPicPr>
          <p:cNvPr id="4" name="Audio 3">
            <a:hlinkClick r:id="" action="ppaction://media"/>
            <a:extLst>
              <a:ext uri="{FF2B5EF4-FFF2-40B4-BE49-F238E27FC236}">
                <a16:creationId xmlns:a16="http://schemas.microsoft.com/office/drawing/2014/main" id="{18EB46BB-3E35-4585-8511-51E53FBBED8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4190630965"/>
      </p:ext>
    </p:extLst>
  </p:cSld>
  <p:clrMapOvr>
    <a:masterClrMapping/>
  </p:clrMapOvr>
  <p:transition spd="slow" advTm="46133">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Example: Print a Triangle</a:t>
            </a:r>
            <a:endParaRPr lang="en-US" dirty="0"/>
          </a:p>
        </p:txBody>
      </p:sp>
      <p:sp>
        <p:nvSpPr>
          <p:cNvPr id="3" name="Content Placeholder 2"/>
          <p:cNvSpPr>
            <a:spLocks noGrp="1"/>
          </p:cNvSpPr>
          <p:nvPr>
            <p:ph idx="1"/>
          </p:nvPr>
        </p:nvSpPr>
        <p:spPr/>
        <p:txBody>
          <a:bodyPr/>
          <a:lstStyle/>
          <a:p>
            <a:pPr marL="0" indent="0">
              <a:buNone/>
            </a:pPr>
            <a:r>
              <a:rPr lang="en-US" b="1" dirty="0">
                <a:latin typeface="Arial Narrow" panose="020B0606020202030204" pitchFamily="34" charset="0"/>
              </a:rPr>
              <a:t>Given the height, print a right-angled triangle made of stars</a:t>
            </a:r>
            <a:endParaRPr lang="en-US" dirty="0"/>
          </a:p>
          <a:p>
            <a:pPr marL="0" indent="0">
              <a:buClr>
                <a:srgbClr val="660066"/>
              </a:buClr>
              <a:buSzPct val="80000"/>
              <a:buNone/>
            </a:pPr>
            <a:r>
              <a:rPr lang="en-US" b="1" dirty="0">
                <a:solidFill>
                  <a:srgbClr val="FF0000"/>
                </a:solidFill>
                <a:latin typeface="Arial Narrow" panose="020B0606020202030204" pitchFamily="34" charset="0"/>
              </a:rPr>
              <a:t>Pseudocode:</a:t>
            </a:r>
          </a:p>
          <a:p>
            <a:pPr marL="0" lvl="0" indent="0">
              <a:buClr>
                <a:srgbClr val="660066"/>
              </a:buClr>
              <a:buSzPct val="80000"/>
              <a:buNone/>
            </a:pPr>
            <a:endParaRPr lang="en-US" b="1" dirty="0">
              <a:solidFill>
                <a:srgbClr val="FF0000"/>
              </a:solidFill>
              <a:latin typeface="Arial Narrow" panose="020B0606020202030204" pitchFamily="34" charset="0"/>
            </a:endParaRPr>
          </a:p>
          <a:p>
            <a:pPr marL="0" lvl="0" indent="0">
              <a:buClr>
                <a:srgbClr val="660066"/>
              </a:buClr>
              <a:buSzPct val="80000"/>
              <a:buNone/>
            </a:pPr>
            <a:endParaRPr lang="en-US" b="1" dirty="0">
              <a:solidFill>
                <a:srgbClr val="FF0000"/>
              </a:solidFill>
              <a:latin typeface="Arial Narrow" panose="020B0606020202030204" pitchFamily="34" charset="0"/>
            </a:endParaRPr>
          </a:p>
          <a:p>
            <a:pPr marL="0" lvl="0" indent="0">
              <a:buClr>
                <a:srgbClr val="660066"/>
              </a:buClr>
              <a:buSzPct val="80000"/>
              <a:buNone/>
            </a:pPr>
            <a:endParaRPr lang="en-US" b="1" dirty="0">
              <a:solidFill>
                <a:srgbClr val="FF0000"/>
              </a:solidFill>
              <a:latin typeface="Arial Narrow" panose="020B0606020202030204" pitchFamily="34" charset="0"/>
            </a:endParaRPr>
          </a:p>
          <a:p>
            <a:pPr marL="0" lvl="0" indent="0">
              <a:buClr>
                <a:srgbClr val="660066"/>
              </a:buClr>
              <a:buSzPct val="80000"/>
              <a:buNone/>
            </a:pPr>
            <a:r>
              <a:rPr lang="en-US" b="1" dirty="0">
                <a:solidFill>
                  <a:srgbClr val="FF0000"/>
                </a:solidFill>
                <a:latin typeface="Arial Narrow" panose="020B0606020202030204" pitchFamily="34" charset="0"/>
              </a:rPr>
              <a:t> </a:t>
            </a:r>
          </a:p>
          <a:p>
            <a:pPr marL="0" lvl="0" indent="0">
              <a:buClr>
                <a:srgbClr val="660066"/>
              </a:buClr>
              <a:buSzPct val="80000"/>
              <a:buNone/>
            </a:pPr>
            <a:r>
              <a:rPr lang="en-US" b="1" dirty="0">
                <a:solidFill>
                  <a:srgbClr val="FF0000"/>
                </a:solidFill>
                <a:latin typeface="Arial Narrow" panose="020B0606020202030204" pitchFamily="34" charset="0"/>
              </a:rPr>
              <a:t>Python code:</a:t>
            </a:r>
          </a:p>
          <a:p>
            <a:pPr marL="0" lvl="0" indent="0">
              <a:buClr>
                <a:srgbClr val="660066"/>
              </a:buClr>
              <a:buSzPct val="80000"/>
              <a:buNone/>
            </a:pPr>
            <a:endParaRPr lang="en-US" b="1" dirty="0">
              <a:solidFill>
                <a:srgbClr val="FF0000"/>
              </a:solidFill>
              <a:latin typeface="Arial Narrow" panose="020B0606020202030204" pitchFamily="34" charset="0"/>
            </a:endParaRPr>
          </a:p>
          <a:p>
            <a:pPr marL="0" indent="0">
              <a:buNone/>
            </a:pPr>
            <a:endParaRPr lang="en-US" b="1" dirty="0">
              <a:latin typeface="Arial Narrow" panose="020B0606020202030204" pitchFamily="34" charset="0"/>
            </a:endParaRPr>
          </a:p>
        </p:txBody>
      </p:sp>
      <p:sp>
        <p:nvSpPr>
          <p:cNvPr id="7" name="TextBox 6"/>
          <p:cNvSpPr txBox="1"/>
          <p:nvPr/>
        </p:nvSpPr>
        <p:spPr>
          <a:xfrm>
            <a:off x="2210117" y="1593101"/>
            <a:ext cx="5979513" cy="2308324"/>
          </a:xfrm>
          <a:prstGeom prst="rect">
            <a:avLst/>
          </a:prstGeom>
          <a:solidFill>
            <a:schemeClr val="bg1"/>
          </a:solidFill>
          <a:ln>
            <a:solidFill>
              <a:schemeClr val="tx1"/>
            </a:solidFill>
          </a:ln>
        </p:spPr>
        <p:txBody>
          <a:bodyPr wrap="square" rtlCol="0">
            <a:spAutoFit/>
          </a:bodyPr>
          <a:lstStyle/>
          <a:p>
            <a:r>
              <a:rPr lang="en-US" sz="2400" b="1" dirty="0">
                <a:solidFill>
                  <a:srgbClr val="0000FF"/>
                </a:solidFill>
                <a:latin typeface="Arial Narrow" panose="020B0606020202030204" pitchFamily="34" charset="0"/>
                <a:cs typeface="Arial" panose="020B0604020202020204" pitchFamily="34" charset="0"/>
              </a:rPr>
              <a:t>     Read height</a:t>
            </a:r>
          </a:p>
          <a:p>
            <a:r>
              <a:rPr lang="en-US" sz="2400" b="1" dirty="0">
                <a:solidFill>
                  <a:srgbClr val="0000FF"/>
                </a:solidFill>
                <a:latin typeface="Arial Narrow" panose="020B0606020202030204" pitchFamily="34" charset="0"/>
                <a:cs typeface="Arial" panose="020B0604020202020204" pitchFamily="34" charset="0"/>
              </a:rPr>
              <a:t>     SET count to 1</a:t>
            </a:r>
          </a:p>
          <a:p>
            <a:r>
              <a:rPr lang="en-US" sz="2400" b="1" dirty="0">
                <a:solidFill>
                  <a:srgbClr val="0000FF"/>
                </a:solidFill>
                <a:latin typeface="Arial Narrow" panose="020B0606020202030204" pitchFamily="34" charset="0"/>
                <a:cs typeface="Arial" panose="020B0604020202020204" pitchFamily="34" charset="0"/>
              </a:rPr>
              <a:t>     WHILE count less than or equal to height</a:t>
            </a:r>
          </a:p>
          <a:p>
            <a:r>
              <a:rPr lang="en-US" sz="2400" b="1" dirty="0">
                <a:solidFill>
                  <a:srgbClr val="0000FF"/>
                </a:solidFill>
                <a:latin typeface="Arial Narrow" panose="020B0606020202030204" pitchFamily="34" charset="0"/>
                <a:cs typeface="Arial" panose="020B0604020202020204" pitchFamily="34" charset="0"/>
              </a:rPr>
              <a:t>	display  count number of '*'</a:t>
            </a:r>
          </a:p>
          <a:p>
            <a:r>
              <a:rPr lang="en-US" sz="2400" b="1" dirty="0">
                <a:solidFill>
                  <a:srgbClr val="0000FF"/>
                </a:solidFill>
                <a:latin typeface="Arial Narrow" panose="020B0606020202030204" pitchFamily="34" charset="0"/>
                <a:cs typeface="Arial" panose="020B0604020202020204" pitchFamily="34" charset="0"/>
              </a:rPr>
              <a:t>	increment count</a:t>
            </a:r>
          </a:p>
          <a:p>
            <a:r>
              <a:rPr lang="en-US" sz="2400" b="1" dirty="0">
                <a:solidFill>
                  <a:srgbClr val="0000FF"/>
                </a:solidFill>
                <a:latin typeface="Arial Narrow" panose="020B0606020202030204" pitchFamily="34" charset="0"/>
                <a:cs typeface="Arial" panose="020B0604020202020204" pitchFamily="34" charset="0"/>
              </a:rPr>
              <a:t>     ENDWHILE</a:t>
            </a:r>
          </a:p>
        </p:txBody>
      </p:sp>
      <p:pic>
        <p:nvPicPr>
          <p:cNvPr id="8" name="Picture 7">
            <a:extLst>
              <a:ext uri="{FF2B5EF4-FFF2-40B4-BE49-F238E27FC236}">
                <a16:creationId xmlns:a16="http://schemas.microsoft.com/office/drawing/2014/main" id="{6CE1ECD3-41A8-4E93-A8A0-E147F591336B}"/>
              </a:ext>
            </a:extLst>
          </p:cNvPr>
          <p:cNvPicPr>
            <a:picLocks noChangeAspect="1"/>
          </p:cNvPicPr>
          <p:nvPr/>
        </p:nvPicPr>
        <p:blipFill>
          <a:blip r:embed="rId6"/>
          <a:stretch>
            <a:fillRect/>
          </a:stretch>
        </p:blipFill>
        <p:spPr>
          <a:xfrm>
            <a:off x="2210117" y="4191000"/>
            <a:ext cx="6629400" cy="1189735"/>
          </a:xfrm>
          <a:prstGeom prst="rect">
            <a:avLst/>
          </a:prstGeom>
          <a:ln>
            <a:solidFill>
              <a:schemeClr val="tx1"/>
            </a:solidFill>
          </a:ln>
        </p:spPr>
      </p:pic>
      <p:pic>
        <p:nvPicPr>
          <p:cNvPr id="5" name="Audio 4">
            <a:hlinkClick r:id="" action="ppaction://media"/>
            <a:extLst>
              <a:ext uri="{FF2B5EF4-FFF2-40B4-BE49-F238E27FC236}">
                <a16:creationId xmlns:a16="http://schemas.microsoft.com/office/drawing/2014/main" id="{88B3C5B9-B8F6-4C54-BA9C-9BF22504D6F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2095417816"/>
      </p:ext>
    </p:extLst>
  </p:cSld>
  <p:clrMapOvr>
    <a:masterClrMapping/>
  </p:clrMapOvr>
  <p:transition spd="slow" advTm="54920">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0" presetClass="entr" presetSubtype="0" fill="hold" nodeType="withEffect">
                                  <p:stCondLst>
                                    <p:cond delay="0"/>
                                  </p:stCondLst>
                                  <p:childTnLst>
                                    <p:set>
                                      <p:cBhvr>
                                        <p:cTn id="13" dur="1" fill="hold">
                                          <p:stCondLst>
                                            <p:cond delay="0"/>
                                          </p:stCondLst>
                                        </p:cTn>
                                        <p:tgtEl>
                                          <p:spTgt spid="3">
                                            <p:txEl>
                                              <p:pRg st="6" end="6"/>
                                            </p:txEl>
                                          </p:spTgt>
                                        </p:tgtEl>
                                        <p:attrNameLst>
                                          <p:attrName>style.visibility</p:attrName>
                                        </p:attrNameLst>
                                      </p:cBhvr>
                                      <p:to>
                                        <p:strVal val="visible"/>
                                      </p:to>
                                    </p:set>
                                    <p:animEffect transition="in" filter="fade">
                                      <p:cBhvr>
                                        <p:cTn id="14"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6.7|31.4"/>
</p:tagLst>
</file>

<file path=ppt/tags/tag10.xml><?xml version="1.0" encoding="utf-8"?>
<p:tagLst xmlns:a="http://schemas.openxmlformats.org/drawingml/2006/main" xmlns:r="http://schemas.openxmlformats.org/officeDocument/2006/relationships" xmlns:p="http://schemas.openxmlformats.org/presentationml/2006/main">
  <p:tag name="TIMING" val="|20.5"/>
</p:tagLst>
</file>

<file path=ppt/tags/tag11.xml><?xml version="1.0" encoding="utf-8"?>
<p:tagLst xmlns:a="http://schemas.openxmlformats.org/drawingml/2006/main" xmlns:r="http://schemas.openxmlformats.org/officeDocument/2006/relationships" xmlns:p="http://schemas.openxmlformats.org/presentationml/2006/main">
  <p:tag name="TIMING" val="|16.7"/>
</p:tagLst>
</file>

<file path=ppt/tags/tag2.xml><?xml version="1.0" encoding="utf-8"?>
<p:tagLst xmlns:a="http://schemas.openxmlformats.org/drawingml/2006/main" xmlns:r="http://schemas.openxmlformats.org/officeDocument/2006/relationships" xmlns:p="http://schemas.openxmlformats.org/presentationml/2006/main">
  <p:tag name="TIMING" val="|25.2|24.6"/>
</p:tagLst>
</file>

<file path=ppt/tags/tag3.xml><?xml version="1.0" encoding="utf-8"?>
<p:tagLst xmlns:a="http://schemas.openxmlformats.org/drawingml/2006/main" xmlns:r="http://schemas.openxmlformats.org/officeDocument/2006/relationships" xmlns:p="http://schemas.openxmlformats.org/presentationml/2006/main">
  <p:tag name="TIMING" val="|13|51.5"/>
</p:tagLst>
</file>

<file path=ppt/tags/tag4.xml><?xml version="1.0" encoding="utf-8"?>
<p:tagLst xmlns:a="http://schemas.openxmlformats.org/drawingml/2006/main" xmlns:r="http://schemas.openxmlformats.org/officeDocument/2006/relationships" xmlns:p="http://schemas.openxmlformats.org/presentationml/2006/main">
  <p:tag name="TIMING" val="|38"/>
</p:tagLst>
</file>

<file path=ppt/tags/tag5.xml><?xml version="1.0" encoding="utf-8"?>
<p:tagLst xmlns:a="http://schemas.openxmlformats.org/drawingml/2006/main" xmlns:r="http://schemas.openxmlformats.org/officeDocument/2006/relationships" xmlns:p="http://schemas.openxmlformats.org/presentationml/2006/main">
  <p:tag name="TIMING" val="|16.1"/>
</p:tagLst>
</file>

<file path=ppt/tags/tag6.xml><?xml version="1.0" encoding="utf-8"?>
<p:tagLst xmlns:a="http://schemas.openxmlformats.org/drawingml/2006/main" xmlns:r="http://schemas.openxmlformats.org/officeDocument/2006/relationships" xmlns:p="http://schemas.openxmlformats.org/presentationml/2006/main">
  <p:tag name="TIMING" val="|52.8"/>
</p:tagLst>
</file>

<file path=ppt/tags/tag7.xml><?xml version="1.0" encoding="utf-8"?>
<p:tagLst xmlns:a="http://schemas.openxmlformats.org/drawingml/2006/main" xmlns:r="http://schemas.openxmlformats.org/officeDocument/2006/relationships" xmlns:p="http://schemas.openxmlformats.org/presentationml/2006/main">
  <p:tag name="TIMING" val="|33.4"/>
</p:tagLst>
</file>

<file path=ppt/tags/tag8.xml><?xml version="1.0" encoding="utf-8"?>
<p:tagLst xmlns:a="http://schemas.openxmlformats.org/drawingml/2006/main" xmlns:r="http://schemas.openxmlformats.org/officeDocument/2006/relationships" xmlns:p="http://schemas.openxmlformats.org/presentationml/2006/main">
  <p:tag name="TIMING" val="|7.1|11.5|22.9|28"/>
</p:tagLst>
</file>

<file path=ppt/tags/tag9.xml><?xml version="1.0" encoding="utf-8"?>
<p:tagLst xmlns:a="http://schemas.openxmlformats.org/drawingml/2006/main" xmlns:r="http://schemas.openxmlformats.org/officeDocument/2006/relationships" xmlns:p="http://schemas.openxmlformats.org/presentationml/2006/main">
  <p:tag name="TIMING" val="|16.5|4.6"/>
</p:tagLst>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TaxCatchAll xmlns="9552dbef-7a6a-4b43-9b20-c56e2880b8c9" xsi:nil="true"/>
    <lcf76f155ced4ddcb4097134ff3c332f xmlns="ca7cff02-f992-47a1-a703-ade4bd02634a">
      <Terms xmlns="http://schemas.microsoft.com/office/infopath/2007/PartnerControls"/>
    </lcf76f155ced4ddcb4097134ff3c332f>
    <_ip_UnifiedCompliancePolicyProperties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A5B4D96DB587E42989A6DA86F8D438D" ma:contentTypeVersion="15" ma:contentTypeDescription="Create a new document." ma:contentTypeScope="" ma:versionID="b50e62bb8af338cfa1e56ab6f704d944">
  <xsd:schema xmlns:xsd="http://www.w3.org/2001/XMLSchema" xmlns:xs="http://www.w3.org/2001/XMLSchema" xmlns:p="http://schemas.microsoft.com/office/2006/metadata/properties" xmlns:ns1="http://schemas.microsoft.com/sharepoint/v3" xmlns:ns2="ca7cff02-f992-47a1-a703-ade4bd02634a" xmlns:ns3="9552dbef-7a6a-4b43-9b20-c56e2880b8c9" targetNamespace="http://schemas.microsoft.com/office/2006/metadata/properties" ma:root="true" ma:fieldsID="b7fd74865d684d29b5d05a540b961d35" ns1:_="" ns2:_="" ns3:_="">
    <xsd:import namespace="http://schemas.microsoft.com/sharepoint/v3"/>
    <xsd:import namespace="ca7cff02-f992-47a1-a703-ade4bd02634a"/>
    <xsd:import namespace="9552dbef-7a6a-4b43-9b20-c56e2880b8c9"/>
    <xsd:element name="properties">
      <xsd:complexType>
        <xsd:sequence>
          <xsd:element name="documentManagement">
            <xsd:complexType>
              <xsd:all>
                <xsd:element ref="ns1:_ip_UnifiedCompliancePolicyProperties" minOccurs="0"/>
                <xsd:element ref="ns1:_ip_UnifiedCompliancePolicyUIAction" minOccurs="0"/>
                <xsd:element ref="ns2:MediaServiceMetadata" minOccurs="0"/>
                <xsd:element ref="ns2:MediaServiceFastMetadata" minOccurs="0"/>
                <xsd:element ref="ns2:MediaLengthInSeconds" minOccurs="0"/>
                <xsd:element ref="ns3:SharedWithUsers" minOccurs="0"/>
                <xsd:element ref="ns3:SharedWithDetails" minOccurs="0"/>
                <xsd:element ref="ns2:MediaServiceDateTaken"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8" nillable="true" ma:displayName="Unified Compliance Policy Properties" ma:hidden="true" ma:internalName="_ip_UnifiedCompliancePolicyProperties">
      <xsd:simpleType>
        <xsd:restriction base="dms:Note"/>
      </xsd:simpleType>
    </xsd:element>
    <xsd:element name="_ip_UnifiedCompliancePolicyUIAction" ma:index="9"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a7cff02-f992-47a1-a703-ade4bd02634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LengthInSeconds" ma:index="12" nillable="true" ma:displayName="MediaLengthInSeconds" ma:hidden="true" ma:internalName="MediaLengthInSeconds" ma:readOnly="true">
      <xsd:simpleType>
        <xsd:restriction base="dms:Unknown"/>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19677b16-c5f4-496b-b09b-a25880eeb70d"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552dbef-7a6a-4b43-9b20-c56e2880b8c9"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TaxCatchAll" ma:index="18" nillable="true" ma:displayName="Taxonomy Catch All Column" ma:hidden="true" ma:list="{7374b399-ab63-44db-9bdf-2ccad3a5de9b}" ma:internalName="TaxCatchAll" ma:showField="CatchAllData" ma:web="9552dbef-7a6a-4b43-9b20-c56e2880b8c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2C59943-40E8-49BE-8AC1-F761D9AC01AD}">
  <ds:schemaRefs>
    <ds:schemaRef ds:uri="http://schemas.microsoft.com/sharepoint/v3/contenttype/forms"/>
  </ds:schemaRefs>
</ds:datastoreItem>
</file>

<file path=customXml/itemProps2.xml><?xml version="1.0" encoding="utf-8"?>
<ds:datastoreItem xmlns:ds="http://schemas.openxmlformats.org/officeDocument/2006/customXml" ds:itemID="{F74EF75B-529F-4E1D-AB88-462B473EF85C}">
  <ds:schemaRefs>
    <ds:schemaRef ds:uri="http://schemas.microsoft.com/office/2006/metadata/properties"/>
    <ds:schemaRef ds:uri="http://schemas.microsoft.com/office/infopath/2007/PartnerControls"/>
    <ds:schemaRef ds:uri="f4407af8-144a-4308-aaa4-a8ba72c23ab9"/>
    <ds:schemaRef ds:uri="http://schemas.microsoft.com/sharepoint/v3"/>
    <ds:schemaRef ds:uri="9552dbef-7a6a-4b43-9b20-c56e2880b8c9"/>
    <ds:schemaRef ds:uri="ca7cff02-f992-47a1-a703-ade4bd02634a"/>
  </ds:schemaRefs>
</ds:datastoreItem>
</file>

<file path=customXml/itemProps3.xml><?xml version="1.0" encoding="utf-8"?>
<ds:datastoreItem xmlns:ds="http://schemas.openxmlformats.org/officeDocument/2006/customXml" ds:itemID="{7EEE9E7C-9A3A-41A5-8329-45180A2B901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a7cff02-f992-47a1-a703-ade4bd02634a"/>
    <ds:schemaRef ds:uri="9552dbef-7a6a-4b43-9b20-c56e2880b8c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7439</TotalTime>
  <Words>4444</Words>
  <Application>Microsoft Office PowerPoint</Application>
  <PresentationFormat>On-screen Show (4:3)</PresentationFormat>
  <Paragraphs>288</Paragraphs>
  <Slides>26</Slides>
  <Notes>26</Notes>
  <HiddenSlides>0</HiddenSlides>
  <MMClips>26</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SimSun</vt:lpstr>
      <vt:lpstr>Arial</vt:lpstr>
      <vt:lpstr>Arial Narrow</vt:lpstr>
      <vt:lpstr>Calibri</vt:lpstr>
      <vt:lpstr>Courier New</vt:lpstr>
      <vt:lpstr>Kristen ITC</vt:lpstr>
      <vt:lpstr>Tahoma</vt:lpstr>
      <vt:lpstr>Wingdings</vt:lpstr>
      <vt:lpstr>Default Design</vt:lpstr>
      <vt:lpstr>PowerPoint Presentation</vt:lpstr>
      <vt:lpstr>Objectives</vt:lpstr>
      <vt:lpstr>PowerPoint Presentation</vt:lpstr>
      <vt:lpstr>What is a Repetition Structure?</vt:lpstr>
      <vt:lpstr>while Loop</vt:lpstr>
      <vt:lpstr>while Loop</vt:lpstr>
      <vt:lpstr>Example: Control Number of Iterations</vt:lpstr>
      <vt:lpstr>Example: Print a Triangle</vt:lpstr>
      <vt:lpstr>Example: Print a Triangle</vt:lpstr>
      <vt:lpstr>PowerPoint Presentation</vt:lpstr>
      <vt:lpstr>Terminate with Sentinel</vt:lpstr>
      <vt:lpstr>Example: Terminate with Sentinel</vt:lpstr>
      <vt:lpstr>Example: Terminate with Sentinel</vt:lpstr>
      <vt:lpstr>PowerPoint Presentation</vt:lpstr>
      <vt:lpstr>Infinite Loop</vt:lpstr>
      <vt:lpstr>Infinite Loop - Examples</vt:lpstr>
      <vt:lpstr>PowerPoint Presentation</vt:lpstr>
      <vt:lpstr>PowerPoint Presentation</vt:lpstr>
      <vt:lpstr>break Statement</vt:lpstr>
      <vt:lpstr>break Statement – Example 1</vt:lpstr>
      <vt:lpstr>break Statement – Example 2</vt:lpstr>
      <vt:lpstr>continue Statement</vt:lpstr>
      <vt:lpstr>Example: Terminate with Sentinel</vt:lpstr>
      <vt:lpstr>PowerPoint Presentation</vt:lpstr>
      <vt:lpstr>Summary</vt:lpstr>
      <vt:lpstr>Reading Reference</vt:lpstr>
    </vt:vector>
  </TitlesOfParts>
  <Company>Ngee Ann Polytechnic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Teh Lye Choon Daniel</dc:creator>
  <cp:lastModifiedBy>Mui Hoon ONG-QUEK (NP)</cp:lastModifiedBy>
  <cp:revision>568</cp:revision>
  <dcterms:created xsi:type="dcterms:W3CDTF">2010-03-15T07:19:17Z</dcterms:created>
  <dcterms:modified xsi:type="dcterms:W3CDTF">2023-05-18T04:02:29Z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0x010100DA5B4D96DB587E42989A6DA86F8D438D</vt:lpwstr>
  </property>
  <property fmtid="{D5CDD505-2E9C-101B-9397-08002B2CF9AE}" pid="3" name="MSIP_Label_30286cb9-b49f-4646-87a5-340028348160_Enabled">
    <vt:lpwstr>true</vt:lpwstr>
  </property>
  <property fmtid="{D5CDD505-2E9C-101B-9397-08002B2CF9AE}" pid="4" name="MSIP_Label_30286cb9-b49f-4646-87a5-340028348160_SetDate">
    <vt:lpwstr>2023-05-18T04:02:28Z</vt:lpwstr>
  </property>
  <property fmtid="{D5CDD505-2E9C-101B-9397-08002B2CF9AE}" pid="5" name="MSIP_Label_30286cb9-b49f-4646-87a5-340028348160_Method">
    <vt:lpwstr>Standard</vt:lpwstr>
  </property>
  <property fmtid="{D5CDD505-2E9C-101B-9397-08002B2CF9AE}" pid="6" name="MSIP_Label_30286cb9-b49f-4646-87a5-340028348160_Name">
    <vt:lpwstr>30286cb9-b49f-4646-87a5-340028348160</vt:lpwstr>
  </property>
  <property fmtid="{D5CDD505-2E9C-101B-9397-08002B2CF9AE}" pid="7" name="MSIP_Label_30286cb9-b49f-4646-87a5-340028348160_SiteId">
    <vt:lpwstr>cba9e115-3016-4462-a1ab-a565cba0cdf1</vt:lpwstr>
  </property>
  <property fmtid="{D5CDD505-2E9C-101B-9397-08002B2CF9AE}" pid="8" name="MSIP_Label_30286cb9-b49f-4646-87a5-340028348160_ActionId">
    <vt:lpwstr>8e8bfceb-f367-4525-8807-d7fb76186328</vt:lpwstr>
  </property>
  <property fmtid="{D5CDD505-2E9C-101B-9397-08002B2CF9AE}" pid="9" name="MSIP_Label_30286cb9-b49f-4646-87a5-340028348160_ContentBits">
    <vt:lpwstr>1</vt:lpwstr>
  </property>
</Properties>
</file>

<file path=docProps/thumbnail.jpeg>
</file>